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3" r:id="rId27"/>
    <p:sldId id="281" r:id="rId28"/>
    <p:sldId id="282" r:id="rId29"/>
    <p:sldId id="284" r:id="rId30"/>
    <p:sldId id="285" r:id="rId31"/>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4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1868" autoAdjust="0"/>
  </p:normalViewPr>
  <p:slideViewPr>
    <p:cSldViewPr>
      <p:cViewPr varScale="1">
        <p:scale>
          <a:sx n="59" d="100"/>
          <a:sy n="59" d="100"/>
        </p:scale>
        <p:origin x="-1128" y="-84"/>
      </p:cViewPr>
      <p:guideLst>
        <p:guide orient="horz" pos="2160"/>
        <p:guide pos="2880"/>
      </p:guideLst>
    </p:cSldViewPr>
  </p:slideViewPr>
  <p:outlineViewPr>
    <p:cViewPr>
      <p:scale>
        <a:sx n="33" d="100"/>
        <a:sy n="33" d="100"/>
      </p:scale>
      <p:origin x="0" y="5442"/>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D477E-97F1-498F-9003-E1824851A229}" type="datetimeFigureOut">
              <a:rPr lang="it-IT" smtClean="0"/>
              <a:pPr/>
              <a:t>12/02/2016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022B25-EE95-4E7C-B8AC-D131C2B7D41E}"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dirty="0" smtClean="0"/>
              <a:t>Il problema alla base di questo progetto è quello di fornire le giuste quantità caloriche degli alimenti più utilizzati negli Stati Uniti. Infatti oggi giorno è sempre più diffuso verificare quante calorie sono contenute in un determinato alimento per avere un giusto fabbisogno energetico e quindi energia necessaria per l’attività dell’organismo. Il sito web realizzato ‘</a:t>
            </a:r>
            <a:r>
              <a:rPr lang="it-IT" dirty="0" err="1" smtClean="0"/>
              <a:t>My</a:t>
            </a:r>
            <a:r>
              <a:rPr lang="it-IT" dirty="0" smtClean="0"/>
              <a:t> FOODPEDIA’ infatti tramite l’uso di un </a:t>
            </a:r>
            <a:r>
              <a:rPr lang="it-IT" dirty="0" err="1" smtClean="0"/>
              <a:t>dataset</a:t>
            </a:r>
            <a:r>
              <a:rPr lang="it-IT" dirty="0" smtClean="0"/>
              <a:t> specifico fornisce informazioni sulle calorie totali di oltre 1000 cibi comunemente mangiati con la corrispondente quantità di porzione utilizzata solitamente. Questa informazione è la chiave per aiutare i consumatori nel seguire linee dietetiche e gestire la propria alimentazione capendo quante calorie sono contenute in nei cibi consumati. </a:t>
            </a:r>
          </a:p>
          <a:p>
            <a:endParaRPr lang="it-IT" dirty="0"/>
          </a:p>
        </p:txBody>
      </p:sp>
      <p:sp>
        <p:nvSpPr>
          <p:cNvPr id="4" name="Segnaposto numero diapositiva 3"/>
          <p:cNvSpPr>
            <a:spLocks noGrp="1"/>
          </p:cNvSpPr>
          <p:nvPr>
            <p:ph type="sldNum" sz="quarter" idx="10"/>
          </p:nvPr>
        </p:nvSpPr>
        <p:spPr/>
        <p:txBody>
          <a:bodyPr/>
          <a:lstStyle/>
          <a:p>
            <a:fld id="{82022B25-EE95-4E7C-B8AC-D131C2B7D41E}" type="slidenum">
              <a:rPr lang="it-IT" smtClean="0"/>
              <a:pPr/>
              <a:t>2</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C’è una pagina </a:t>
            </a:r>
            <a:r>
              <a:rPr lang="it-IT" dirty="0" err="1" smtClean="0"/>
              <a:t>home.php</a:t>
            </a:r>
            <a:r>
              <a:rPr lang="it-IT" dirty="0" smtClean="0"/>
              <a:t> dalla quale l’utente potrà sottomettere delle</a:t>
            </a:r>
            <a:r>
              <a:rPr lang="it-IT" baseline="0" dirty="0" smtClean="0"/>
              <a:t> richieste. Dalla home poi in base alla richiesta si passa alle relative pagine .</a:t>
            </a:r>
            <a:r>
              <a:rPr lang="it-IT" baseline="0" dirty="0" err="1" smtClean="0"/>
              <a:t>php</a:t>
            </a:r>
            <a:r>
              <a:rPr lang="it-IT" baseline="0" dirty="0" smtClean="0"/>
              <a:t> che instanzieranno il </a:t>
            </a:r>
            <a:r>
              <a:rPr lang="it-IT" baseline="0" dirty="0" err="1" smtClean="0"/>
              <a:t>wrapper</a:t>
            </a:r>
            <a:r>
              <a:rPr lang="it-IT" baseline="0" dirty="0" smtClean="0"/>
              <a:t> opportuno per il recupero dei dati dalle fonti locali.</a:t>
            </a:r>
          </a:p>
          <a:p>
            <a:endParaRPr lang="it-IT" dirty="0"/>
          </a:p>
        </p:txBody>
      </p:sp>
      <p:sp>
        <p:nvSpPr>
          <p:cNvPr id="4" name="Segnaposto numero diapositiva 3"/>
          <p:cNvSpPr>
            <a:spLocks noGrp="1"/>
          </p:cNvSpPr>
          <p:nvPr>
            <p:ph type="sldNum" sz="quarter" idx="10"/>
          </p:nvPr>
        </p:nvSpPr>
        <p:spPr/>
        <p:txBody>
          <a:bodyPr/>
          <a:lstStyle/>
          <a:p>
            <a:fld id="{82022B25-EE95-4E7C-B8AC-D131C2B7D41E}" type="slidenum">
              <a:rPr lang="it-IT" smtClean="0"/>
              <a:pPr/>
              <a:t>6</a:t>
            </a:fld>
            <a:endParaRPr lang="it-IT"/>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dirty="0" smtClean="0"/>
              <a:t>Viene creato un oggetto </a:t>
            </a:r>
            <a:r>
              <a:rPr lang="it-IT" dirty="0" err="1" smtClean="0"/>
              <a:t>SimpleXMLElement</a:t>
            </a:r>
            <a:r>
              <a:rPr lang="it-IT" dirty="0" smtClean="0"/>
              <a:t> passando come parametro</a:t>
            </a:r>
            <a:r>
              <a:rPr lang="it-IT" baseline="0" dirty="0" smtClean="0"/>
              <a:t> il contenuto del file xml sotto forma di stringa. In questo modo carichiamo all’interno di un oggetto </a:t>
            </a:r>
            <a:r>
              <a:rPr lang="it-IT" baseline="0" dirty="0" err="1" smtClean="0"/>
              <a:t>SimpleXMLElement</a:t>
            </a:r>
            <a:r>
              <a:rPr lang="it-IT" baseline="0" dirty="0" smtClean="0"/>
              <a:t> il contenuto del file xml.</a:t>
            </a:r>
          </a:p>
          <a:p>
            <a:r>
              <a:rPr lang="it-IT" baseline="0" dirty="0" smtClean="0"/>
              <a:t>L’oggetto restituito rappresenta la </a:t>
            </a:r>
            <a:r>
              <a:rPr lang="it-IT" baseline="0" dirty="0" err="1" smtClean="0"/>
              <a:t>root</a:t>
            </a:r>
            <a:r>
              <a:rPr lang="it-IT" baseline="0" dirty="0" smtClean="0"/>
              <a:t> del documento xml. </a:t>
            </a:r>
          </a:p>
          <a:p>
            <a:r>
              <a:rPr lang="it-IT" dirty="0" smtClean="0"/>
              <a:t>Una delle funzionalità più interessanti di </a:t>
            </a:r>
            <a:r>
              <a:rPr lang="it-IT" dirty="0" err="1" smtClean="0"/>
              <a:t>SimpleXML</a:t>
            </a:r>
            <a:r>
              <a:rPr lang="it-IT" dirty="0" smtClean="0"/>
              <a:t> è la possibilità di interrogare l’oggetto restituito con </a:t>
            </a:r>
            <a:r>
              <a:rPr lang="it-IT" dirty="0" err="1" smtClean="0"/>
              <a:t>query</a:t>
            </a:r>
            <a:r>
              <a:rPr lang="it-IT" dirty="0" smtClean="0"/>
              <a:t> </a:t>
            </a:r>
            <a:r>
              <a:rPr lang="it-IT" dirty="0" err="1" smtClean="0"/>
              <a:t>XPath</a:t>
            </a:r>
            <a:r>
              <a:rPr lang="it-IT" dirty="0" smtClean="0"/>
              <a:t> </a:t>
            </a:r>
            <a:endParaRPr lang="it-IT" baseline="0" dirty="0" smtClean="0"/>
          </a:p>
        </p:txBody>
      </p:sp>
      <p:sp>
        <p:nvSpPr>
          <p:cNvPr id="4" name="Segnaposto numero diapositiva 3"/>
          <p:cNvSpPr>
            <a:spLocks noGrp="1"/>
          </p:cNvSpPr>
          <p:nvPr>
            <p:ph type="sldNum" sz="quarter" idx="10"/>
          </p:nvPr>
        </p:nvSpPr>
        <p:spPr/>
        <p:txBody>
          <a:bodyPr/>
          <a:lstStyle/>
          <a:p>
            <a:fld id="{82022B25-EE95-4E7C-B8AC-D131C2B7D41E}" type="slidenum">
              <a:rPr lang="it-IT" smtClean="0"/>
              <a:pPr/>
              <a:t>11</a:t>
            </a:fld>
            <a:endParaRPr lang="it-IT"/>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u="sng" dirty="0" smtClean="0"/>
              <a:t>1)</a:t>
            </a:r>
          </a:p>
          <a:p>
            <a:r>
              <a:rPr lang="it-IT" sz="1200" b="1" dirty="0" smtClean="0">
                <a:solidFill>
                  <a:srgbClr val="002060"/>
                </a:solidFill>
              </a:rPr>
              <a:t>Food</a:t>
            </a:r>
            <a:r>
              <a:rPr lang="it-IT" sz="1200" dirty="0" smtClean="0"/>
              <a:t>(Code, </a:t>
            </a:r>
            <a:r>
              <a:rPr lang="it-IT" sz="1200" u="sng" dirty="0" smtClean="0"/>
              <a:t>Name</a:t>
            </a:r>
            <a:r>
              <a:rPr lang="it-IT" sz="1200" dirty="0" smtClean="0"/>
              <a:t>, Portion, Calories).</a:t>
            </a:r>
          </a:p>
          <a:p>
            <a:endParaRPr lang="it-IT" sz="1200" dirty="0" smtClean="0"/>
          </a:p>
          <a:p>
            <a:r>
              <a:rPr lang="it-IT" sz="1200" dirty="0" smtClean="0"/>
              <a:t>2)</a:t>
            </a:r>
          </a:p>
          <a:p>
            <a:r>
              <a:rPr lang="it-IT" sz="1200" b="1" dirty="0" smtClean="0">
                <a:solidFill>
                  <a:srgbClr val="002060"/>
                </a:solidFill>
              </a:rPr>
              <a:t>Food_Needing_Condiments</a:t>
            </a:r>
            <a:r>
              <a:rPr lang="it-IT" sz="1200" dirty="0" smtClean="0"/>
              <a:t>( Code_Food, Cond_N_Name, Cond_N_Code).</a:t>
            </a:r>
          </a:p>
          <a:p>
            <a:endParaRPr lang="it-IT" sz="1200" dirty="0" smtClean="0"/>
          </a:p>
          <a:p>
            <a:r>
              <a:rPr lang="it-IT" sz="1200" dirty="0" smtClean="0"/>
              <a:t>3)</a:t>
            </a:r>
          </a:p>
          <a:p>
            <a:r>
              <a:rPr lang="it-IT" sz="1200" b="1" dirty="0" err="1" smtClean="0">
                <a:solidFill>
                  <a:srgbClr val="002060"/>
                </a:solidFill>
              </a:rPr>
              <a:t>Condiment</a:t>
            </a:r>
            <a:r>
              <a:rPr lang="it-IT" sz="1200" dirty="0" smtClean="0"/>
              <a:t>(</a:t>
            </a:r>
            <a:r>
              <a:rPr lang="it-IT" sz="1200" dirty="0" err="1" smtClean="0"/>
              <a:t>Cond_Code</a:t>
            </a:r>
            <a:r>
              <a:rPr lang="it-IT" sz="1200" dirty="0" smtClean="0"/>
              <a:t>, </a:t>
            </a:r>
            <a:r>
              <a:rPr lang="it-IT" sz="1200" dirty="0" err="1" smtClean="0"/>
              <a:t>Cond_Name</a:t>
            </a:r>
            <a:r>
              <a:rPr lang="it-IT" sz="1200" dirty="0" smtClean="0"/>
              <a:t>, Calories).</a:t>
            </a:r>
          </a:p>
          <a:p>
            <a:endParaRPr lang="it-IT" sz="1200" dirty="0" smtClean="0"/>
          </a:p>
          <a:p>
            <a:r>
              <a:rPr lang="it-IT" sz="1200" dirty="0" smtClean="0"/>
              <a:t>4)</a:t>
            </a:r>
          </a:p>
          <a:p>
            <a:r>
              <a:rPr lang="it-IT" sz="1200" b="1" dirty="0" err="1" smtClean="0">
                <a:solidFill>
                  <a:srgbClr val="002060"/>
                </a:solidFill>
              </a:rPr>
              <a:t>Recipe</a:t>
            </a:r>
            <a:r>
              <a:rPr lang="it-IT" sz="1200" dirty="0" smtClean="0"/>
              <a:t>(</a:t>
            </a:r>
            <a:r>
              <a:rPr lang="it-IT" sz="1200" dirty="0" err="1" smtClean="0"/>
              <a:t>Name_Food</a:t>
            </a:r>
            <a:r>
              <a:rPr lang="it-IT" sz="1200" dirty="0" smtClean="0"/>
              <a:t>, </a:t>
            </a:r>
            <a:r>
              <a:rPr lang="it-IT" sz="1200" dirty="0" err="1" smtClean="0"/>
              <a:t>Name_Recipe</a:t>
            </a:r>
            <a:r>
              <a:rPr lang="it-IT" sz="1200" dirty="0" smtClean="0"/>
              <a:t>, </a:t>
            </a:r>
            <a:r>
              <a:rPr lang="it-IT" sz="1200" dirty="0" err="1" smtClean="0"/>
              <a:t>Ingredients</a:t>
            </a:r>
            <a:r>
              <a:rPr lang="it-IT" sz="1200" dirty="0" smtClean="0"/>
              <a:t>, </a:t>
            </a:r>
            <a:r>
              <a:rPr lang="it-IT" sz="1200" dirty="0" err="1" smtClean="0"/>
              <a:t>Directions</a:t>
            </a:r>
            <a:r>
              <a:rPr lang="it-IT" sz="1200" dirty="0" smtClean="0"/>
              <a:t>, Time, </a:t>
            </a:r>
            <a:r>
              <a:rPr lang="it-IT" sz="1200" dirty="0" err="1" smtClean="0"/>
              <a:t>Difficulty</a:t>
            </a:r>
            <a:r>
              <a:rPr lang="it-IT" sz="1200" dirty="0" smtClean="0"/>
              <a:t>, Date).</a:t>
            </a:r>
          </a:p>
          <a:p>
            <a:endParaRPr lang="it-IT" dirty="0"/>
          </a:p>
        </p:txBody>
      </p:sp>
      <p:sp>
        <p:nvSpPr>
          <p:cNvPr id="4" name="Segnaposto numero diapositiva 3"/>
          <p:cNvSpPr>
            <a:spLocks noGrp="1"/>
          </p:cNvSpPr>
          <p:nvPr>
            <p:ph type="sldNum" sz="quarter" idx="10"/>
          </p:nvPr>
        </p:nvSpPr>
        <p:spPr/>
        <p:txBody>
          <a:bodyPr/>
          <a:lstStyle/>
          <a:p>
            <a:fld id="{82022B25-EE95-4E7C-B8AC-D131C2B7D41E}" type="slidenum">
              <a:rPr lang="it-IT" smtClean="0"/>
              <a:pPr/>
              <a:t>21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Titolo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a:xfrm>
            <a:off x="6400800" y="6355080"/>
            <a:ext cx="2286000" cy="365760"/>
          </a:xfrm>
        </p:spPr>
        <p:txBody>
          <a:bodyPr/>
          <a:lstStyle>
            <a:lvl1pPr>
              <a:defRPr sz="1400"/>
            </a:lvl1pPr>
          </a:lstStyle>
          <a:p>
            <a:fld id="{4B6055F8-1D02-4417-9241-55C834FD9970}" type="datetimeFigureOut">
              <a:rPr lang="it-IT" smtClean="0"/>
              <a:pPr/>
              <a:t>12/02/2016</a:t>
            </a:fld>
            <a:endParaRPr lang="it-IT"/>
          </a:p>
        </p:txBody>
      </p:sp>
      <p:sp>
        <p:nvSpPr>
          <p:cNvPr id="17" name="Segnaposto piè di pagina 16"/>
          <p:cNvSpPr>
            <a:spLocks noGrp="1"/>
          </p:cNvSpPr>
          <p:nvPr>
            <p:ph type="ftr" sz="quarter" idx="11"/>
          </p:nvPr>
        </p:nvSpPr>
        <p:spPr>
          <a:xfrm>
            <a:off x="2898648" y="6355080"/>
            <a:ext cx="3474720" cy="365760"/>
          </a:xfrm>
        </p:spPr>
        <p:txBody>
          <a:bodyPr/>
          <a:lstStyle/>
          <a:p>
            <a:endParaRPr lang="it-IT"/>
          </a:p>
        </p:txBody>
      </p:sp>
      <p:sp>
        <p:nvSpPr>
          <p:cNvPr id="29" name="Segnaposto numero diapositiva 28"/>
          <p:cNvSpPr>
            <a:spLocks noGrp="1"/>
          </p:cNvSpPr>
          <p:nvPr>
            <p:ph type="sldNum" sz="quarter" idx="12"/>
          </p:nvPr>
        </p:nvSpPr>
        <p:spPr>
          <a:xfrm>
            <a:off x="1216152" y="6355080"/>
            <a:ext cx="1219200" cy="365760"/>
          </a:xfrm>
        </p:spPr>
        <p:txBody>
          <a:bodyPr/>
          <a:lstStyle/>
          <a:p>
            <a:fld id="{B007B441-5312-499D-93C3-6E37886527FA}" type="slidenum">
              <a:rPr lang="it-IT" smtClean="0"/>
              <a:pPr/>
              <a:t>‹N›</a:t>
            </a:fld>
            <a:endParaRPr lang="it-IT"/>
          </a:p>
        </p:txBody>
      </p:sp>
      <p:sp>
        <p:nvSpPr>
          <p:cNvPr id="21" name="Rettangolo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ttangolo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ttangolo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ttangolo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
        <p:nvSpPr>
          <p:cNvPr id="7" name="Connettore 1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Triangolo isosce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Connettore 1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
        <p:nvSpPr>
          <p:cNvPr id="8" name="Segnaposto contenuto 7"/>
          <p:cNvSpPr>
            <a:spLocks noGrp="1"/>
          </p:cNvSpPr>
          <p:nvPr>
            <p:ph sz="quarter" idx="1"/>
          </p:nvPr>
        </p:nvSpPr>
        <p:spPr>
          <a:xfrm>
            <a:off x="457200" y="1219200"/>
            <a:ext cx="8229600"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a:xfrm>
            <a:off x="6400800" y="6355080"/>
            <a:ext cx="2286000" cy="365760"/>
          </a:xfrm>
        </p:spPr>
        <p:txBody>
          <a:bodyPr/>
          <a:lstStyle/>
          <a:p>
            <a:fld id="{4B6055F8-1D02-4417-9241-55C834FD9970}" type="datetimeFigureOut">
              <a:rPr lang="it-IT" smtClean="0"/>
              <a:pPr/>
              <a:t>12/02/2016</a:t>
            </a:fld>
            <a:endParaRPr lang="it-IT"/>
          </a:p>
        </p:txBody>
      </p:sp>
      <p:sp>
        <p:nvSpPr>
          <p:cNvPr id="5" name="Segnaposto piè di pagina 4"/>
          <p:cNvSpPr>
            <a:spLocks noGrp="1"/>
          </p:cNvSpPr>
          <p:nvPr>
            <p:ph type="ftr" sz="quarter" idx="11"/>
          </p:nvPr>
        </p:nvSpPr>
        <p:spPr>
          <a:xfrm>
            <a:off x="2898648" y="6355080"/>
            <a:ext cx="3474720" cy="365760"/>
          </a:xfrm>
        </p:spPr>
        <p:txBody>
          <a:bodyPr/>
          <a:lstStyle/>
          <a:p>
            <a:endParaRPr lang="it-IT"/>
          </a:p>
        </p:txBody>
      </p:sp>
      <p:sp>
        <p:nvSpPr>
          <p:cNvPr id="6" name="Segnaposto numero diapositiva 5"/>
          <p:cNvSpPr>
            <a:spLocks noGrp="1"/>
          </p:cNvSpPr>
          <p:nvPr>
            <p:ph type="sldNum" sz="quarter" idx="12"/>
          </p:nvPr>
        </p:nvSpPr>
        <p:spPr>
          <a:xfrm>
            <a:off x="1069848" y="6355080"/>
            <a:ext cx="1520952" cy="365760"/>
          </a:xfrm>
        </p:spPr>
        <p:txBody>
          <a:bodyPr/>
          <a:lstStyle/>
          <a:p>
            <a:fld id="{B007B441-5312-499D-93C3-6E37886527FA}" type="slidenum">
              <a:rPr lang="it-IT" smtClean="0"/>
              <a:pPr/>
              <a:t>‹N›</a:t>
            </a:fld>
            <a:endParaRPr lang="it-IT"/>
          </a:p>
        </p:txBody>
      </p:sp>
      <p:sp>
        <p:nvSpPr>
          <p:cNvPr id="7" name="Rettangolo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ttangolo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219200"/>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632198" y="1216152"/>
            <a:ext cx="4041648" cy="493776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nchor="ctr"/>
          <a:lstStyle>
            <a:lvl1pPr>
              <a:defRPr/>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it-IT" smtClean="0"/>
              <a:t>Fare clic per modificare stili del testo dello schema</a:t>
            </a:r>
          </a:p>
        </p:txBody>
      </p:sp>
      <p:sp>
        <p:nvSpPr>
          <p:cNvPr id="7" name="Segnaposto data 6"/>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648200" y="2133600"/>
            <a:ext cx="4038600" cy="40386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28600"/>
            <a:ext cx="8229600" cy="914400"/>
          </a:xfrm>
        </p:spPr>
        <p:txBody>
          <a:bodyPr/>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
        <p:nvSpPr>
          <p:cNvPr id="5" name="Connettore 1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Triangolo isosce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Connettore 1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egnaposto contenuto 11"/>
          <p:cNvSpPr>
            <a:spLocks noGrp="1"/>
          </p:cNvSpPr>
          <p:nvPr>
            <p:ph sz="quarter" idx="1"/>
          </p:nvPr>
        </p:nvSpPr>
        <p:spPr>
          <a:xfrm>
            <a:off x="304800" y="304800"/>
            <a:ext cx="5715000" cy="5715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5" name="Segnaposto data 4"/>
          <p:cNvSpPr>
            <a:spLocks noGrp="1"/>
          </p:cNvSpPr>
          <p:nvPr>
            <p:ph type="dt" sz="half" idx="10"/>
          </p:nvPr>
        </p:nvSpPr>
        <p:spPr/>
        <p:txBody>
          <a:bodyPr/>
          <a:lstStyle/>
          <a:p>
            <a:fld id="{4B6055F8-1D02-4417-9241-55C834FD9970}" type="datetimeFigureOut">
              <a:rPr lang="it-IT" smtClean="0"/>
              <a:pPr/>
              <a:t>12/02/2016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8" name="Connettore 1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Triangolo isosce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egnaposto titolo 21"/>
          <p:cNvSpPr>
            <a:spLocks noGrp="1"/>
          </p:cNvSpPr>
          <p:nvPr>
            <p:ph type="title"/>
          </p:nvPr>
        </p:nvSpPr>
        <p:spPr>
          <a:xfrm>
            <a:off x="457200" y="152400"/>
            <a:ext cx="8229600" cy="990600"/>
          </a:xfrm>
          <a:prstGeom prst="rect">
            <a:avLst/>
          </a:prstGeom>
        </p:spPr>
        <p:txBody>
          <a:bodyPr vert="horz" anchor="b" anchorCtr="0">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4B6055F8-1D02-4417-9241-55C834FD9970}" type="datetimeFigureOut">
              <a:rPr lang="it-IT" smtClean="0"/>
              <a:pPr/>
              <a:t>12/02/2016</a:t>
            </a:fld>
            <a:endParaRPr lang="it-IT"/>
          </a:p>
        </p:txBody>
      </p:sp>
      <p:sp>
        <p:nvSpPr>
          <p:cNvPr id="3" name="Segnaposto piè di pagina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it-IT"/>
          </a:p>
        </p:txBody>
      </p:sp>
      <p:sp>
        <p:nvSpPr>
          <p:cNvPr id="23" name="Segnaposto numero diapositiva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007B441-5312-499D-93C3-6E37886527FA}" type="slidenum">
              <a:rPr lang="it-IT" smtClean="0"/>
              <a:pPr/>
              <a:t>‹N›</a:t>
            </a:fld>
            <a:endParaRPr lang="it-IT"/>
          </a:p>
        </p:txBody>
      </p:sp>
      <p:sp>
        <p:nvSpPr>
          <p:cNvPr id="28" name="Connettore 1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Connettore 1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Triangolo isosce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www.foodnetwork.co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foodnetwork.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xampp\htdocs\progGad\chef.jpg"/>
          <p:cNvPicPr>
            <a:picLocks noChangeAspect="1" noChangeArrowheads="1"/>
          </p:cNvPicPr>
          <p:nvPr/>
        </p:nvPicPr>
        <p:blipFill>
          <a:blip r:embed="rId2" cstate="print"/>
          <a:srcRect/>
          <a:stretch>
            <a:fillRect/>
          </a:stretch>
        </p:blipFill>
        <p:spPr bwMode="auto">
          <a:xfrm>
            <a:off x="6084168" y="2276872"/>
            <a:ext cx="1675721" cy="1268760"/>
          </a:xfrm>
          <a:prstGeom prst="rect">
            <a:avLst/>
          </a:prstGeom>
          <a:noFill/>
        </p:spPr>
      </p:pic>
      <p:sp>
        <p:nvSpPr>
          <p:cNvPr id="2" name="Titolo 1"/>
          <p:cNvSpPr>
            <a:spLocks noGrp="1"/>
          </p:cNvSpPr>
          <p:nvPr>
            <p:ph type="ctrTitle"/>
          </p:nvPr>
        </p:nvSpPr>
        <p:spPr/>
        <p:txBody>
          <a:bodyPr/>
          <a:lstStyle/>
          <a:p>
            <a:r>
              <a:rPr lang="it-IT" dirty="0" smtClean="0"/>
              <a:t>Progetto ‘</a:t>
            </a:r>
            <a:r>
              <a:rPr lang="it-IT" b="1" dirty="0" err="1" smtClean="0">
                <a:latin typeface="Baskerville Old Face" pitchFamily="18" charset="0"/>
              </a:rPr>
              <a:t>My</a:t>
            </a:r>
            <a:r>
              <a:rPr lang="it-IT" b="1" dirty="0" smtClean="0">
                <a:latin typeface="Baskerville Old Face" pitchFamily="18" charset="0"/>
              </a:rPr>
              <a:t> FOODPEDIA</a:t>
            </a:r>
            <a:r>
              <a:rPr lang="it-IT" dirty="0" smtClean="0"/>
              <a:t>’</a:t>
            </a:r>
            <a:endParaRPr lang="it-IT" dirty="0"/>
          </a:p>
        </p:txBody>
      </p:sp>
      <p:sp>
        <p:nvSpPr>
          <p:cNvPr id="3" name="Sottotitolo 2"/>
          <p:cNvSpPr>
            <a:spLocks noGrp="1"/>
          </p:cNvSpPr>
          <p:nvPr>
            <p:ph type="subTitle" idx="1"/>
          </p:nvPr>
        </p:nvSpPr>
        <p:spPr/>
        <p:txBody>
          <a:bodyPr/>
          <a:lstStyle/>
          <a:p>
            <a:r>
              <a:rPr lang="it-IT" dirty="0" smtClean="0"/>
              <a:t>Gestione Avanzata dei Dati A.A. 2015/16</a:t>
            </a:r>
            <a:endParaRPr lang="it-IT" dirty="0"/>
          </a:p>
        </p:txBody>
      </p:sp>
      <p:pic>
        <p:nvPicPr>
          <p:cNvPr id="1026" name="Picture 2" descr="C:\xampp\htdocs\progGad\logo.PNG"/>
          <p:cNvPicPr>
            <a:picLocks noChangeAspect="1" noChangeArrowheads="1"/>
          </p:cNvPicPr>
          <p:nvPr/>
        </p:nvPicPr>
        <p:blipFill>
          <a:blip r:embed="rId3" cstate="print"/>
          <a:srcRect/>
          <a:stretch>
            <a:fillRect/>
          </a:stretch>
        </p:blipFill>
        <p:spPr bwMode="auto">
          <a:xfrm>
            <a:off x="1259632" y="1700808"/>
            <a:ext cx="4162425" cy="1977008"/>
          </a:xfrm>
          <a:prstGeom prst="rect">
            <a:avLst/>
          </a:prstGeom>
          <a:noFill/>
        </p:spPr>
      </p:pic>
      <p:pic>
        <p:nvPicPr>
          <p:cNvPr id="5" name="Picture 2" descr="C:\Users\pasquale\Desktop\logoUnisa.gif"/>
          <p:cNvPicPr>
            <a:picLocks noChangeAspect="1" noChangeArrowheads="1"/>
          </p:cNvPicPr>
          <p:nvPr/>
        </p:nvPicPr>
        <p:blipFill>
          <a:blip r:embed="rId4" cstate="print"/>
          <a:srcRect/>
          <a:stretch>
            <a:fillRect/>
          </a:stretch>
        </p:blipFill>
        <p:spPr bwMode="auto">
          <a:xfrm>
            <a:off x="395536" y="0"/>
            <a:ext cx="1440160" cy="1440160"/>
          </a:xfrm>
          <a:prstGeom prst="rect">
            <a:avLst/>
          </a:prstGeom>
          <a:noFill/>
        </p:spPr>
      </p:pic>
      <p:sp>
        <p:nvSpPr>
          <p:cNvPr id="7" name="CasellaDiTesto 6"/>
          <p:cNvSpPr txBox="1"/>
          <p:nvPr/>
        </p:nvSpPr>
        <p:spPr>
          <a:xfrm>
            <a:off x="5652120" y="5877272"/>
            <a:ext cx="2736304" cy="584775"/>
          </a:xfrm>
          <a:prstGeom prst="rect">
            <a:avLst/>
          </a:prstGeom>
          <a:noFill/>
        </p:spPr>
        <p:txBody>
          <a:bodyPr wrap="square" rtlCol="0">
            <a:spAutoFit/>
          </a:bodyPr>
          <a:lstStyle/>
          <a:p>
            <a:r>
              <a:rPr lang="it-IT" sz="1600" dirty="0" smtClean="0">
                <a:solidFill>
                  <a:schemeClr val="tx2"/>
                </a:solidFill>
                <a:latin typeface="+mj-lt"/>
                <a:ea typeface="+mj-ea"/>
                <a:cs typeface="+mj-cs"/>
              </a:rPr>
              <a:t>Prof. Gennaro </a:t>
            </a:r>
            <a:r>
              <a:rPr lang="it-IT" sz="1600" dirty="0" err="1" smtClean="0">
                <a:solidFill>
                  <a:schemeClr val="tx2"/>
                </a:solidFill>
                <a:latin typeface="+mj-lt"/>
                <a:ea typeface="+mj-ea"/>
                <a:cs typeface="+mj-cs"/>
              </a:rPr>
              <a:t>Costagliola</a:t>
            </a:r>
            <a:endParaRPr lang="it-IT" sz="1600" dirty="0" smtClean="0">
              <a:solidFill>
                <a:schemeClr val="tx2"/>
              </a:solidFill>
              <a:latin typeface="+mj-lt"/>
              <a:ea typeface="+mj-ea"/>
              <a:cs typeface="+mj-cs"/>
            </a:endParaRPr>
          </a:p>
          <a:p>
            <a:r>
              <a:rPr lang="it-IT" sz="1600" dirty="0" smtClean="0">
                <a:solidFill>
                  <a:schemeClr val="tx2"/>
                </a:solidFill>
                <a:latin typeface="+mj-lt"/>
                <a:ea typeface="+mj-ea"/>
                <a:cs typeface="+mj-cs"/>
              </a:rPr>
              <a:t>Autore: Adele Rispoli</a:t>
            </a:r>
          </a:p>
        </p:txBody>
      </p:sp>
      <p:pic>
        <p:nvPicPr>
          <p:cNvPr id="1028" name="Picture 4" descr="C:\xampp\htdocs\progGad\cal.jpg"/>
          <p:cNvPicPr>
            <a:picLocks noChangeAspect="1" noChangeArrowheads="1"/>
          </p:cNvPicPr>
          <p:nvPr/>
        </p:nvPicPr>
        <p:blipFill>
          <a:blip r:embed="rId5" cstate="print"/>
          <a:srcRect/>
          <a:stretch>
            <a:fillRect/>
          </a:stretch>
        </p:blipFill>
        <p:spPr bwMode="auto">
          <a:xfrm>
            <a:off x="5076056" y="0"/>
            <a:ext cx="2165654" cy="1440160"/>
          </a:xfrm>
          <a:prstGeom prst="rect">
            <a:avLst/>
          </a:prstGeom>
          <a:noFill/>
        </p:spPr>
      </p:pic>
      <p:pic>
        <p:nvPicPr>
          <p:cNvPr id="1027" name="Picture 3" descr="C:\xampp\htdocs\progGad\calories.jpg"/>
          <p:cNvPicPr>
            <a:picLocks noChangeAspect="1" noChangeArrowheads="1"/>
          </p:cNvPicPr>
          <p:nvPr/>
        </p:nvPicPr>
        <p:blipFill>
          <a:blip r:embed="rId6" cstate="print"/>
          <a:srcRect/>
          <a:stretch>
            <a:fillRect/>
          </a:stretch>
        </p:blipFill>
        <p:spPr bwMode="auto">
          <a:xfrm>
            <a:off x="6948263" y="620688"/>
            <a:ext cx="2195737" cy="143098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Descrizione </a:t>
            </a:r>
            <a:r>
              <a:rPr lang="it-IT" dirty="0" err="1" smtClean="0"/>
              <a:t>wrapper</a:t>
            </a:r>
            <a:r>
              <a:rPr lang="it-IT" dirty="0" smtClean="0"/>
              <a:t> sviluppati</a:t>
            </a:r>
            <a:endParaRPr lang="it-IT" dirty="0"/>
          </a:p>
        </p:txBody>
      </p:sp>
      <p:sp>
        <p:nvSpPr>
          <p:cNvPr id="3" name="Segnaposto contenuto 2"/>
          <p:cNvSpPr>
            <a:spLocks noGrp="1"/>
          </p:cNvSpPr>
          <p:nvPr>
            <p:ph sz="quarter" idx="1"/>
          </p:nvPr>
        </p:nvSpPr>
        <p:spPr>
          <a:xfrm>
            <a:off x="467544" y="1988840"/>
            <a:ext cx="8229600" cy="697632"/>
          </a:xfrm>
        </p:spPr>
        <p:txBody>
          <a:bodyPr/>
          <a:lstStyle/>
          <a:p>
            <a:r>
              <a:rPr lang="it-IT" dirty="0" smtClean="0"/>
              <a:t>Sono stati sviluppati due </a:t>
            </a:r>
            <a:r>
              <a:rPr lang="it-IT" dirty="0" err="1" smtClean="0"/>
              <a:t>wrapper</a:t>
            </a:r>
            <a:endParaRPr lang="it-IT" dirty="0"/>
          </a:p>
        </p:txBody>
      </p:sp>
      <p:sp>
        <p:nvSpPr>
          <p:cNvPr id="4" name="CasellaDiTesto 3"/>
          <p:cNvSpPr txBox="1"/>
          <p:nvPr/>
        </p:nvSpPr>
        <p:spPr>
          <a:xfrm>
            <a:off x="467544" y="3140968"/>
            <a:ext cx="6552728" cy="1200329"/>
          </a:xfrm>
          <a:prstGeom prst="rect">
            <a:avLst/>
          </a:prstGeom>
          <a:noFill/>
        </p:spPr>
        <p:txBody>
          <a:bodyPr wrap="square" rtlCol="0">
            <a:spAutoFit/>
          </a:bodyPr>
          <a:lstStyle/>
          <a:p>
            <a:pPr marL="342900" indent="-342900">
              <a:buAutoNum type="arabicParenR"/>
            </a:pPr>
            <a:r>
              <a:rPr lang="it-IT" dirty="0" smtClean="0"/>
              <a:t>Per estrarre dati dai file xml</a:t>
            </a:r>
          </a:p>
          <a:p>
            <a:pPr marL="342900" indent="-342900">
              <a:buAutoNum type="arabicParenR"/>
            </a:pPr>
            <a:r>
              <a:rPr lang="it-IT" dirty="0" smtClean="0"/>
              <a:t>Per estrarre dati dal database usato come cache per i dati prelevati dal web (la ricerca delle ricette). Esso effettua anche l’aggiornamento degli stessi se necessario.</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5" presetClass="entr" presetSubtype="0" fill="hold" grpId="1"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1000" fill="hold"/>
                                        <p:tgtEl>
                                          <p:spTgt spid="4"/>
                                        </p:tgtEl>
                                        <p:attrNameLst>
                                          <p:attrName>ppt_w</p:attrName>
                                        </p:attrNameLst>
                                      </p:cBhvr>
                                      <p:tavLst>
                                        <p:tav tm="0">
                                          <p:val>
                                            <p:fltVal val="0"/>
                                          </p:val>
                                        </p:tav>
                                        <p:tav tm="100000">
                                          <p:val>
                                            <p:strVal val="#ppt_w"/>
                                          </p:val>
                                        </p:tav>
                                      </p:tavLst>
                                    </p:anim>
                                    <p:anim calcmode="lin" valueType="num">
                                      <p:cBhvr>
                                        <p:cTn id="13" dur="1000" fill="hold"/>
                                        <p:tgtEl>
                                          <p:spTgt spid="4"/>
                                        </p:tgtEl>
                                        <p:attrNameLst>
                                          <p:attrName>ppt_h</p:attrName>
                                        </p:attrNameLst>
                                      </p:cBhvr>
                                      <p:tavLst>
                                        <p:tav tm="0">
                                          <p:val>
                                            <p:fltVal val="0"/>
                                          </p:val>
                                        </p:tav>
                                        <p:tav tm="100000">
                                          <p:val>
                                            <p:strVal val="#ppt_h"/>
                                          </p:val>
                                        </p:tav>
                                      </p:tavLst>
                                    </p:anim>
                                    <p:anim calcmode="lin" valueType="num">
                                      <p:cBhvr>
                                        <p:cTn id="14"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5"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4"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836712"/>
            <a:ext cx="8229600" cy="2520280"/>
          </a:xfrm>
        </p:spPr>
        <p:txBody>
          <a:bodyPr>
            <a:normAutofit fontScale="92500" lnSpcReduction="10000"/>
          </a:bodyPr>
          <a:lstStyle/>
          <a:p>
            <a:r>
              <a:rPr lang="it-IT" sz="2400" dirty="0" smtClean="0"/>
              <a:t>Tipo fonte</a:t>
            </a:r>
            <a:r>
              <a:rPr lang="it-IT" sz="2400" dirty="0" smtClean="0">
                <a:sym typeface="Wingdings" pitchFamily="2" charset="2"/>
              </a:rPr>
              <a:t> file xml</a:t>
            </a:r>
          </a:p>
          <a:p>
            <a:pPr>
              <a:buNone/>
            </a:pPr>
            <a:r>
              <a:rPr lang="it-IT" sz="2000" dirty="0" smtClean="0">
                <a:sym typeface="Wingdings" pitchFamily="2" charset="2"/>
              </a:rPr>
              <a:t>Per l’estrazione di questi dati è stata usata la libreria </a:t>
            </a:r>
            <a:r>
              <a:rPr lang="it-IT" sz="2000" dirty="0" err="1" smtClean="0">
                <a:sym typeface="Wingdings" pitchFamily="2" charset="2"/>
              </a:rPr>
              <a:t>SimpleXML</a:t>
            </a:r>
            <a:r>
              <a:rPr lang="it-IT" sz="2000" dirty="0" smtClean="0">
                <a:sym typeface="Wingdings" pitchFamily="2" charset="2"/>
              </a:rPr>
              <a:t> abilitata di default all’interno del motore PHP. La libreria in questione ha il grosso vantaggio di avere un’interfaccia ad oggetti molto semplice ed intuitiva che richiede poche linee di codice per accedere agli elementi interessati e mantiene intatta la struttura del file XML. In particolare nel caso degli cibi, viene fatta la ricerca su entrambi i documenti con le opportune espressioni </a:t>
            </a:r>
            <a:r>
              <a:rPr lang="it-IT" sz="2000" dirty="0" err="1" smtClean="0">
                <a:sym typeface="Wingdings" pitchFamily="2" charset="2"/>
              </a:rPr>
              <a:t>xpath</a:t>
            </a:r>
            <a:r>
              <a:rPr lang="it-IT" sz="2000" dirty="0" smtClean="0">
                <a:sym typeface="Wingdings" pitchFamily="2" charset="2"/>
              </a:rPr>
              <a:t> e poi si effettua la concatenazione degli </a:t>
            </a:r>
            <a:r>
              <a:rPr lang="it-IT" sz="2000" dirty="0" err="1" smtClean="0">
                <a:sym typeface="Wingdings" pitchFamily="2" charset="2"/>
              </a:rPr>
              <a:t>array</a:t>
            </a:r>
            <a:r>
              <a:rPr lang="it-IT" sz="2000" dirty="0" smtClean="0">
                <a:sym typeface="Wingdings" pitchFamily="2" charset="2"/>
              </a:rPr>
              <a:t> contenenti gli elementi selezionati.</a:t>
            </a:r>
            <a:endParaRPr lang="it-IT" sz="2000" dirty="0"/>
          </a:p>
        </p:txBody>
      </p:sp>
      <p:pic>
        <p:nvPicPr>
          <p:cNvPr id="1026" name="Picture 2" descr="C:\Users\Annalisa\Desktop\gad\Cattura.PNG"/>
          <p:cNvPicPr>
            <a:picLocks noChangeAspect="1" noChangeArrowheads="1"/>
          </p:cNvPicPr>
          <p:nvPr/>
        </p:nvPicPr>
        <p:blipFill>
          <a:blip r:embed="rId3" cstate="print"/>
          <a:srcRect/>
          <a:stretch>
            <a:fillRect/>
          </a:stretch>
        </p:blipFill>
        <p:spPr bwMode="auto">
          <a:xfrm>
            <a:off x="467544" y="3717032"/>
            <a:ext cx="8165725" cy="2126357"/>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
          </p:nvPr>
        </p:nvSpPr>
        <p:spPr>
          <a:xfrm>
            <a:off x="467544" y="764704"/>
            <a:ext cx="8229600" cy="5400600"/>
          </a:xfrm>
        </p:spPr>
        <p:txBody>
          <a:bodyPr>
            <a:normAutofit/>
          </a:bodyPr>
          <a:lstStyle/>
          <a:p>
            <a:r>
              <a:rPr lang="it-IT" dirty="0" smtClean="0"/>
              <a:t>Tipo fonte</a:t>
            </a:r>
            <a:r>
              <a:rPr lang="it-IT" dirty="0" smtClean="0">
                <a:sym typeface="Wingdings" pitchFamily="2" charset="2"/>
              </a:rPr>
              <a:t>pagina web</a:t>
            </a:r>
          </a:p>
          <a:p>
            <a:endParaRPr lang="it-IT" dirty="0" smtClean="0">
              <a:sym typeface="Wingdings" pitchFamily="2" charset="2"/>
            </a:endParaRPr>
          </a:p>
          <a:p>
            <a:endParaRPr lang="it-IT" dirty="0" smtClean="0">
              <a:sym typeface="Wingdings" pitchFamily="2" charset="2"/>
            </a:endParaRPr>
          </a:p>
          <a:p>
            <a:pPr>
              <a:buNone/>
            </a:pPr>
            <a:endParaRPr lang="it-IT" dirty="0" smtClean="0">
              <a:sym typeface="Wingdings" pitchFamily="2" charset="2"/>
            </a:endParaRPr>
          </a:p>
          <a:p>
            <a:pPr>
              <a:buNone/>
            </a:pPr>
            <a:r>
              <a:rPr lang="it-IT" sz="2000" dirty="0" smtClean="0"/>
              <a:t>Questa fonte è usata per effettuare la ricerca di una ricetta per un determinato cibo. Il sito web infatti permette di ricercare ricette indicando un cibo. Il risultato di tale ricerca è una lista di link a pagine web che contengono una ricetta relativa al cibo indicato. Di questa lista viene selezionato solo il primo link e dalla pagina corrispondente estratti i dati della ricetta(nome, ingredienti, preparazione, tempo e difficoltà). Quindi per fare questo è stato implementato un “piccolo” web </a:t>
            </a:r>
            <a:r>
              <a:rPr lang="it-IT" sz="2000" dirty="0" err="1" smtClean="0"/>
              <a:t>crawler</a:t>
            </a:r>
            <a:r>
              <a:rPr lang="it-IT" sz="2000" dirty="0" smtClean="0"/>
              <a:t> che da un indirizzo ‘</a:t>
            </a:r>
            <a:r>
              <a:rPr lang="it-IT" sz="2000" dirty="0" err="1" smtClean="0"/>
              <a:t>seed</a:t>
            </a:r>
            <a:r>
              <a:rPr lang="it-IT" sz="2000" dirty="0" smtClean="0"/>
              <a:t>’ (seme) andrà alla ricerca del collegamento ipertestuale corrispondente alla prima ricetta della lista mostrata. Una volta trovato l’indirizzo, da questa pagina vengono estratti i dati.</a:t>
            </a:r>
            <a:endParaRPr lang="it-IT" sz="2000" dirty="0"/>
          </a:p>
        </p:txBody>
      </p:sp>
      <p:pic>
        <p:nvPicPr>
          <p:cNvPr id="2050" name="Picture 2" descr="C:\Users\Annalisa\Desktop\gad\pagina_web.jpg"/>
          <p:cNvPicPr>
            <a:picLocks noChangeAspect="1" noChangeArrowheads="1"/>
          </p:cNvPicPr>
          <p:nvPr/>
        </p:nvPicPr>
        <p:blipFill>
          <a:blip r:embed="rId2" cstate="print"/>
          <a:srcRect/>
          <a:stretch>
            <a:fillRect/>
          </a:stretch>
        </p:blipFill>
        <p:spPr bwMode="auto">
          <a:xfrm>
            <a:off x="6084168" y="260648"/>
            <a:ext cx="2846490" cy="177281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404664"/>
            <a:ext cx="8496944" cy="1261884"/>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it-IT" sz="2000" dirty="0" smtClean="0"/>
              <a:t>Link </a:t>
            </a:r>
            <a:r>
              <a:rPr lang="it-IT" sz="2000" dirty="0" err="1" smtClean="0"/>
              <a:t>Seed</a:t>
            </a:r>
            <a:r>
              <a:rPr lang="it-IT" sz="2000" dirty="0" smtClean="0"/>
              <a:t>: </a:t>
            </a:r>
          </a:p>
          <a:p>
            <a:pPr algn="ctr"/>
            <a:r>
              <a:rPr lang="fi-FI" dirty="0" smtClean="0"/>
              <a:t>$uri = </a:t>
            </a:r>
            <a:r>
              <a:rPr lang="fi-FI" u="sng" dirty="0" smtClean="0"/>
              <a:t>'http://www.foodnetwork.com/search/search-results.html?searchTerm='.</a:t>
            </a:r>
            <a:r>
              <a:rPr lang="fi-FI" dirty="0" smtClean="0">
                <a:solidFill>
                  <a:srgbClr val="0070C0"/>
                </a:solidFill>
              </a:rPr>
              <a:t>urlencode($nameFood)</a:t>
            </a:r>
            <a:r>
              <a:rPr lang="fi-FI" dirty="0" smtClean="0"/>
              <a:t>.</a:t>
            </a:r>
            <a:r>
              <a:rPr lang="fi-FI" u="sng" dirty="0" smtClean="0"/>
              <a:t>'&amp;form=global&amp;_charset_=UTF-8'</a:t>
            </a:r>
            <a:r>
              <a:rPr lang="fi-FI" dirty="0" smtClean="0"/>
              <a:t>;</a:t>
            </a:r>
          </a:p>
          <a:p>
            <a:pPr algn="ctr"/>
            <a:endParaRPr lang="it-IT" sz="2000" dirty="0"/>
          </a:p>
        </p:txBody>
      </p:sp>
      <p:pic>
        <p:nvPicPr>
          <p:cNvPr id="1026" name="Picture 2" descr="C:\Users\Annalisa\Desktop\gad\Cattura2.PNG"/>
          <p:cNvPicPr>
            <a:picLocks noChangeAspect="1" noChangeArrowheads="1"/>
          </p:cNvPicPr>
          <p:nvPr/>
        </p:nvPicPr>
        <p:blipFill>
          <a:blip r:embed="rId2" cstate="print"/>
          <a:srcRect/>
          <a:stretch>
            <a:fillRect/>
          </a:stretch>
        </p:blipFill>
        <p:spPr bwMode="auto">
          <a:xfrm>
            <a:off x="0" y="3501008"/>
            <a:ext cx="9144000" cy="2609850"/>
          </a:xfrm>
          <a:prstGeom prst="rect">
            <a:avLst/>
          </a:prstGeom>
          <a:noFill/>
        </p:spPr>
      </p:pic>
      <p:sp>
        <p:nvSpPr>
          <p:cNvPr id="4" name="Freccia in giù 3"/>
          <p:cNvSpPr/>
          <p:nvPr/>
        </p:nvSpPr>
        <p:spPr>
          <a:xfrm>
            <a:off x="3851920" y="1916832"/>
            <a:ext cx="792088" cy="151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4716016" y="2204864"/>
            <a:ext cx="2880320" cy="646331"/>
          </a:xfrm>
          <a:prstGeom prst="rect">
            <a:avLst/>
          </a:prstGeom>
          <a:noFill/>
        </p:spPr>
        <p:txBody>
          <a:bodyPr wrap="square" rtlCol="0">
            <a:spAutoFit/>
          </a:bodyPr>
          <a:lstStyle/>
          <a:p>
            <a:r>
              <a:rPr lang="it-IT" dirty="0" smtClean="0"/>
              <a:t>Ricerca link della pagina contenete la ricetta</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lide(fromBottom)">
                                      <p:cBhvr>
                                        <p:cTn id="7" dur="500"/>
                                        <p:tgtEl>
                                          <p:spTgt spid="4"/>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slide(fromBottom)">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1026"/>
                                        </p:tgtEl>
                                        <p:attrNameLst>
                                          <p:attrName>style.visibility</p:attrName>
                                        </p:attrNameLst>
                                      </p:cBhvr>
                                      <p:to>
                                        <p:strVal val="visible"/>
                                      </p:to>
                                    </p:set>
                                    <p:animEffect transition="in" filter="slide(fromBottom)">
                                      <p:cBhvr>
                                        <p:cTn id="15"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in giù 1"/>
          <p:cNvSpPr/>
          <p:nvPr/>
        </p:nvSpPr>
        <p:spPr>
          <a:xfrm>
            <a:off x="3707904" y="332656"/>
            <a:ext cx="792088" cy="151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 name="CasellaDiTesto 2"/>
          <p:cNvSpPr txBox="1"/>
          <p:nvPr/>
        </p:nvSpPr>
        <p:spPr>
          <a:xfrm>
            <a:off x="4572000" y="404664"/>
            <a:ext cx="2880320" cy="923330"/>
          </a:xfrm>
          <a:prstGeom prst="rect">
            <a:avLst/>
          </a:prstGeom>
          <a:noFill/>
        </p:spPr>
        <p:txBody>
          <a:bodyPr wrap="square" rtlCol="0">
            <a:spAutoFit/>
          </a:bodyPr>
          <a:lstStyle/>
          <a:p>
            <a:r>
              <a:rPr lang="it-IT" dirty="0" smtClean="0"/>
              <a:t>Dalla pagina selezionata, si prelevano i dati relativi alla ricetta.</a:t>
            </a:r>
            <a:endParaRPr lang="it-IT" dirty="0"/>
          </a:p>
        </p:txBody>
      </p:sp>
      <p:pic>
        <p:nvPicPr>
          <p:cNvPr id="2050" name="Picture 2" descr="C:\Users\Annalisa\Desktop\gad\Cattura3.PNG"/>
          <p:cNvPicPr>
            <a:picLocks noChangeAspect="1" noChangeArrowheads="1"/>
          </p:cNvPicPr>
          <p:nvPr/>
        </p:nvPicPr>
        <p:blipFill>
          <a:blip r:embed="rId2" cstate="print"/>
          <a:srcRect/>
          <a:stretch>
            <a:fillRect/>
          </a:stretch>
        </p:blipFill>
        <p:spPr bwMode="auto">
          <a:xfrm>
            <a:off x="107504" y="1916832"/>
            <a:ext cx="8878887" cy="1080120"/>
          </a:xfrm>
          <a:prstGeom prst="rect">
            <a:avLst/>
          </a:prstGeom>
          <a:noFill/>
        </p:spPr>
      </p:pic>
      <p:sp>
        <p:nvSpPr>
          <p:cNvPr id="5" name="Freccia in giù 4"/>
          <p:cNvSpPr/>
          <p:nvPr/>
        </p:nvSpPr>
        <p:spPr>
          <a:xfrm>
            <a:off x="3635896" y="2996952"/>
            <a:ext cx="792088" cy="15121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4499992" y="3068960"/>
            <a:ext cx="2880320" cy="646331"/>
          </a:xfrm>
          <a:prstGeom prst="rect">
            <a:avLst/>
          </a:prstGeom>
          <a:noFill/>
        </p:spPr>
        <p:txBody>
          <a:bodyPr wrap="square" rtlCol="0">
            <a:spAutoFit/>
          </a:bodyPr>
          <a:lstStyle/>
          <a:p>
            <a:r>
              <a:rPr lang="it-IT" dirty="0" smtClean="0"/>
              <a:t>Inserimento dati all’interno del database come cache.</a:t>
            </a:r>
            <a:endParaRPr lang="it-IT" dirty="0"/>
          </a:p>
        </p:txBody>
      </p:sp>
      <p:pic>
        <p:nvPicPr>
          <p:cNvPr id="2051" name="Picture 3" descr="C:\Users\Annalisa\Desktop\gad\Cattura4.PNG"/>
          <p:cNvPicPr>
            <a:picLocks noChangeAspect="1" noChangeArrowheads="1"/>
          </p:cNvPicPr>
          <p:nvPr/>
        </p:nvPicPr>
        <p:blipFill>
          <a:blip r:embed="rId3" cstate="print"/>
          <a:srcRect/>
          <a:stretch>
            <a:fillRect/>
          </a:stretch>
        </p:blipFill>
        <p:spPr bwMode="auto">
          <a:xfrm>
            <a:off x="251520" y="4581128"/>
            <a:ext cx="8593137" cy="1209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lide(fromBottom)">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nodeType="click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slide(fromBottom)">
                                      <p:cBhvr>
                                        <p:cTn id="15" dur="500"/>
                                        <p:tgtEl>
                                          <p:spTgt spid="2050"/>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slide(fromBottom)">
                                      <p:cBhvr>
                                        <p:cTn id="20" dur="500"/>
                                        <p:tgtEl>
                                          <p:spTgt spid="5"/>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lide(fromBottom)">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nodeType="clickEffect">
                                  <p:stCondLst>
                                    <p:cond delay="0"/>
                                  </p:stCondLst>
                                  <p:childTnLst>
                                    <p:set>
                                      <p:cBhvr>
                                        <p:cTn id="27" dur="1" fill="hold">
                                          <p:stCondLst>
                                            <p:cond delay="0"/>
                                          </p:stCondLst>
                                        </p:cTn>
                                        <p:tgtEl>
                                          <p:spTgt spid="2051"/>
                                        </p:tgtEl>
                                        <p:attrNameLst>
                                          <p:attrName>style.visibility</p:attrName>
                                        </p:attrNameLst>
                                      </p:cBhvr>
                                      <p:to>
                                        <p:strVal val="visible"/>
                                      </p:to>
                                    </p:set>
                                    <p:animEffect transition="in" filter="slide(fromBottom)">
                                      <p:cBhvr>
                                        <p:cTn id="28"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dirty="0" smtClean="0"/>
              <a:t>Aggiornamento dati periodico</a:t>
            </a:r>
            <a:endParaRPr lang="it-IT" sz="2800" dirty="0"/>
          </a:p>
        </p:txBody>
      </p:sp>
      <p:sp>
        <p:nvSpPr>
          <p:cNvPr id="4" name="CasellaDiTesto 3"/>
          <p:cNvSpPr txBox="1"/>
          <p:nvPr/>
        </p:nvSpPr>
        <p:spPr>
          <a:xfrm>
            <a:off x="611560" y="1268760"/>
            <a:ext cx="7704856" cy="1477328"/>
          </a:xfrm>
          <a:prstGeom prst="rect">
            <a:avLst/>
          </a:prstGeom>
          <a:noFill/>
        </p:spPr>
        <p:txBody>
          <a:bodyPr wrap="square" rtlCol="0">
            <a:spAutoFit/>
          </a:bodyPr>
          <a:lstStyle/>
          <a:p>
            <a:r>
              <a:rPr lang="it-IT" dirty="0" smtClean="0"/>
              <a:t>I dati estratti dalle pagine web,  vengono quindi memorizzati in un database usato come cache.</a:t>
            </a:r>
          </a:p>
          <a:p>
            <a:r>
              <a:rPr lang="it-IT" dirty="0" smtClean="0"/>
              <a:t>Quando i dati relativi alle ricette vengono prelevati all’interno del database, il </a:t>
            </a:r>
            <a:r>
              <a:rPr lang="it-IT" dirty="0" err="1" smtClean="0"/>
              <a:t>wrapper</a:t>
            </a:r>
            <a:r>
              <a:rPr lang="it-IT" dirty="0" smtClean="0"/>
              <a:t> utilizzato effettuerà prima un controllo e se necessario provvederà ad aggiornare i dati prelevandoli dal sito web come descritto prima. </a:t>
            </a:r>
            <a:endParaRPr lang="it-IT" dirty="0"/>
          </a:p>
        </p:txBody>
      </p:sp>
      <p:pic>
        <p:nvPicPr>
          <p:cNvPr id="1026" name="Picture 2" descr="C:\Users\Annalisa\Desktop\gad\Cattura5.PNG"/>
          <p:cNvPicPr>
            <a:picLocks noChangeAspect="1" noChangeArrowheads="1"/>
          </p:cNvPicPr>
          <p:nvPr/>
        </p:nvPicPr>
        <p:blipFill>
          <a:blip r:embed="rId2" cstate="print"/>
          <a:srcRect/>
          <a:stretch>
            <a:fillRect/>
          </a:stretch>
        </p:blipFill>
        <p:spPr bwMode="auto">
          <a:xfrm>
            <a:off x="611560" y="2780928"/>
            <a:ext cx="8229902" cy="3530724"/>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Schema globale</a:t>
            </a:r>
            <a:endParaRPr lang="it-IT" dirty="0"/>
          </a:p>
        </p:txBody>
      </p:sp>
      <p:sp>
        <p:nvSpPr>
          <p:cNvPr id="3" name="CasellaDiTesto 2"/>
          <p:cNvSpPr txBox="1"/>
          <p:nvPr/>
        </p:nvSpPr>
        <p:spPr>
          <a:xfrm>
            <a:off x="539552" y="1196752"/>
            <a:ext cx="7848872" cy="4801314"/>
          </a:xfrm>
          <a:prstGeom prst="rect">
            <a:avLst/>
          </a:prstGeom>
          <a:noFill/>
        </p:spPr>
        <p:txBody>
          <a:bodyPr wrap="square" rtlCol="0">
            <a:spAutoFit/>
          </a:bodyPr>
          <a:lstStyle/>
          <a:p>
            <a:r>
              <a:rPr lang="it-IT" dirty="0" smtClean="0"/>
              <a:t>1)</a:t>
            </a:r>
          </a:p>
          <a:p>
            <a:r>
              <a:rPr lang="it-IT" b="1" dirty="0" smtClean="0">
                <a:solidFill>
                  <a:srgbClr val="002060"/>
                </a:solidFill>
              </a:rPr>
              <a:t>Food</a:t>
            </a:r>
            <a:r>
              <a:rPr lang="it-IT" dirty="0" smtClean="0"/>
              <a:t>(</a:t>
            </a:r>
            <a:r>
              <a:rPr lang="it-IT" u="sng" dirty="0" smtClean="0"/>
              <a:t>Code</a:t>
            </a:r>
            <a:r>
              <a:rPr lang="it-IT" dirty="0" smtClean="0"/>
              <a:t>, </a:t>
            </a:r>
            <a:r>
              <a:rPr lang="it-IT" u="sng" dirty="0" smtClean="0"/>
              <a:t>Name</a:t>
            </a:r>
            <a:r>
              <a:rPr lang="it-IT" dirty="0" smtClean="0"/>
              <a:t>).</a:t>
            </a:r>
          </a:p>
          <a:p>
            <a:endParaRPr lang="it-IT" dirty="0" smtClean="0"/>
          </a:p>
          <a:p>
            <a:r>
              <a:rPr lang="it-IT" dirty="0" smtClean="0"/>
              <a:t>2)</a:t>
            </a:r>
          </a:p>
          <a:p>
            <a:r>
              <a:rPr lang="it-IT" b="1" dirty="0" smtClean="0">
                <a:solidFill>
                  <a:srgbClr val="002060"/>
                </a:solidFill>
              </a:rPr>
              <a:t>Calorie</a:t>
            </a:r>
            <a:r>
              <a:rPr lang="it-IT" dirty="0" smtClean="0"/>
              <a:t>(</a:t>
            </a:r>
            <a:r>
              <a:rPr lang="it-IT" u="sng" dirty="0" smtClean="0"/>
              <a:t>Code_Food</a:t>
            </a:r>
            <a:r>
              <a:rPr lang="it-IT" dirty="0" smtClean="0"/>
              <a:t>, Portion, Calories).</a:t>
            </a:r>
          </a:p>
          <a:p>
            <a:endParaRPr lang="it-IT" dirty="0" smtClean="0"/>
          </a:p>
          <a:p>
            <a:r>
              <a:rPr lang="it-IT" dirty="0" smtClean="0"/>
              <a:t>3)</a:t>
            </a:r>
          </a:p>
          <a:p>
            <a:r>
              <a:rPr lang="it-IT" b="1" dirty="0" smtClean="0">
                <a:solidFill>
                  <a:srgbClr val="002060"/>
                </a:solidFill>
              </a:rPr>
              <a:t>Food_Needing_Condiments</a:t>
            </a:r>
            <a:r>
              <a:rPr lang="it-IT" dirty="0" smtClean="0"/>
              <a:t>( </a:t>
            </a:r>
            <a:r>
              <a:rPr lang="it-IT" u="sng" dirty="0" smtClean="0"/>
              <a:t>Code_Food</a:t>
            </a:r>
            <a:r>
              <a:rPr lang="it-IT" dirty="0" smtClean="0"/>
              <a:t>, </a:t>
            </a:r>
            <a:r>
              <a:rPr lang="it-IT" dirty="0" err="1" smtClean="0"/>
              <a:t>Cond_Name</a:t>
            </a:r>
            <a:r>
              <a:rPr lang="it-IT" dirty="0" smtClean="0"/>
              <a:t>, </a:t>
            </a:r>
            <a:r>
              <a:rPr lang="it-IT" dirty="0" err="1" smtClean="0"/>
              <a:t>Cond_Code</a:t>
            </a:r>
            <a:r>
              <a:rPr lang="it-IT" dirty="0" smtClean="0"/>
              <a:t>).</a:t>
            </a:r>
          </a:p>
          <a:p>
            <a:endParaRPr lang="it-IT" dirty="0" smtClean="0"/>
          </a:p>
          <a:p>
            <a:r>
              <a:rPr lang="it-IT" dirty="0" smtClean="0"/>
              <a:t>4)</a:t>
            </a:r>
          </a:p>
          <a:p>
            <a:r>
              <a:rPr lang="it-IT" b="1" dirty="0" err="1" smtClean="0">
                <a:solidFill>
                  <a:srgbClr val="002060"/>
                </a:solidFill>
              </a:rPr>
              <a:t>Condiment</a:t>
            </a:r>
            <a:r>
              <a:rPr lang="it-IT" dirty="0" smtClean="0"/>
              <a:t>(</a:t>
            </a:r>
            <a:r>
              <a:rPr lang="it-IT" u="sng" dirty="0" err="1" smtClean="0"/>
              <a:t>Cond_Code</a:t>
            </a:r>
            <a:r>
              <a:rPr lang="it-IT" dirty="0" smtClean="0"/>
              <a:t>, </a:t>
            </a:r>
            <a:r>
              <a:rPr lang="it-IT" dirty="0" err="1" smtClean="0"/>
              <a:t>Cond_Name</a:t>
            </a:r>
            <a:r>
              <a:rPr lang="it-IT" dirty="0" smtClean="0"/>
              <a:t>, Calories).</a:t>
            </a:r>
          </a:p>
          <a:p>
            <a:endParaRPr lang="it-IT" dirty="0" smtClean="0"/>
          </a:p>
          <a:p>
            <a:r>
              <a:rPr lang="it-IT" dirty="0" smtClean="0"/>
              <a:t>5)</a:t>
            </a:r>
          </a:p>
          <a:p>
            <a:r>
              <a:rPr lang="it-IT" b="1" dirty="0" err="1" smtClean="0">
                <a:solidFill>
                  <a:srgbClr val="002060"/>
                </a:solidFill>
              </a:rPr>
              <a:t>Recipe</a:t>
            </a:r>
            <a:r>
              <a:rPr lang="it-IT" dirty="0" smtClean="0"/>
              <a:t>(</a:t>
            </a:r>
            <a:r>
              <a:rPr lang="it-IT" u="sng" dirty="0" err="1" smtClean="0"/>
              <a:t>Name_Food</a:t>
            </a:r>
            <a:r>
              <a:rPr lang="it-IT" dirty="0" smtClean="0"/>
              <a:t>, </a:t>
            </a:r>
            <a:r>
              <a:rPr lang="it-IT" dirty="0" err="1" smtClean="0"/>
              <a:t>Name_Recipe</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a:t>
            </a:r>
          </a:p>
          <a:p>
            <a:endParaRPr lang="it-IT" dirty="0" smtClean="0"/>
          </a:p>
          <a:p>
            <a:r>
              <a:rPr lang="it-IT" dirty="0" smtClean="0"/>
              <a:t>N.B. : per semplicità e più chiarezza non sono stati riportati tutti gli altri parametri come indicati più precisamente nello schema delle fonti locali.</a:t>
            </a:r>
            <a:endParaRPr lang="it-IT"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Schema GAV</a:t>
            </a:r>
            <a:endParaRPr lang="it-IT" dirty="0"/>
          </a:p>
        </p:txBody>
      </p:sp>
      <p:sp>
        <p:nvSpPr>
          <p:cNvPr id="4" name="CasellaDiTesto 3"/>
          <p:cNvSpPr txBox="1"/>
          <p:nvPr/>
        </p:nvSpPr>
        <p:spPr>
          <a:xfrm>
            <a:off x="503040" y="1124744"/>
            <a:ext cx="8640960" cy="5909310"/>
          </a:xfrm>
          <a:prstGeom prst="rect">
            <a:avLst/>
          </a:prstGeom>
          <a:noFill/>
        </p:spPr>
        <p:txBody>
          <a:bodyPr wrap="square" rtlCol="0">
            <a:spAutoFit/>
          </a:bodyPr>
          <a:lstStyle/>
          <a:p>
            <a:r>
              <a:rPr lang="it-IT" b="1" dirty="0" smtClean="0">
                <a:solidFill>
                  <a:srgbClr val="002060"/>
                </a:solidFill>
              </a:rPr>
              <a:t>Food</a:t>
            </a:r>
            <a:r>
              <a:rPr lang="it-IT" dirty="0" smtClean="0"/>
              <a:t>(Code, Name) ⊇</a:t>
            </a:r>
            <a:r>
              <a:rPr lang="it-IT" dirty="0" smtClean="0">
                <a:sym typeface="Wingdings" pitchFamily="2" charset="2"/>
              </a:rPr>
              <a:t> </a:t>
            </a:r>
            <a:r>
              <a:rPr lang="it-IT" dirty="0" err="1" smtClean="0">
                <a:sym typeface="Wingdings" pitchFamily="2" charset="2"/>
              </a:rPr>
              <a:t>Food_Milk</a:t>
            </a:r>
            <a:r>
              <a:rPr lang="it-IT" dirty="0" smtClean="0">
                <a:sym typeface="Wingdings" pitchFamily="2" charset="2"/>
              </a:rPr>
              <a:t>(Code, Name, Portion, Calories).</a:t>
            </a:r>
          </a:p>
          <a:p>
            <a:endParaRPr lang="it-IT" dirty="0" smtClean="0">
              <a:sym typeface="Wingdings" pitchFamily="2" charset="2"/>
            </a:endParaRPr>
          </a:p>
          <a:p>
            <a:r>
              <a:rPr lang="it-IT" dirty="0" smtClean="0">
                <a:sym typeface="Wingdings" pitchFamily="2" charset="2"/>
              </a:rPr>
              <a:t> </a:t>
            </a:r>
            <a:r>
              <a:rPr lang="it-IT" b="1" dirty="0" smtClean="0">
                <a:solidFill>
                  <a:srgbClr val="002060"/>
                </a:solidFill>
              </a:rPr>
              <a:t>Food</a:t>
            </a:r>
            <a:r>
              <a:rPr lang="it-IT" dirty="0" smtClean="0"/>
              <a:t>(Code, Name) ⊇</a:t>
            </a:r>
            <a:r>
              <a:rPr lang="it-IT" dirty="0" smtClean="0">
                <a:sym typeface="Wingdings" pitchFamily="2" charset="2"/>
              </a:rPr>
              <a:t> Food_No_Milk(Code, Name, Portion, Calories).</a:t>
            </a:r>
          </a:p>
          <a:p>
            <a:endParaRPr lang="it-IT" dirty="0" smtClean="0">
              <a:sym typeface="Wingdings" pitchFamily="2" charset="2"/>
            </a:endParaRPr>
          </a:p>
          <a:p>
            <a:r>
              <a:rPr lang="it-IT" b="1" dirty="0" smtClean="0">
                <a:solidFill>
                  <a:srgbClr val="002060"/>
                </a:solidFill>
                <a:sym typeface="Wingdings" pitchFamily="2" charset="2"/>
              </a:rPr>
              <a:t>Calorie</a:t>
            </a:r>
            <a:r>
              <a:rPr lang="it-IT" dirty="0" smtClean="0">
                <a:sym typeface="Wingdings" pitchFamily="2" charset="2"/>
              </a:rPr>
              <a:t>(Code_Food, Portion, Calories)</a:t>
            </a:r>
            <a:r>
              <a:rPr lang="it-IT" dirty="0" smtClean="0"/>
              <a:t> ⊇ </a:t>
            </a:r>
            <a:r>
              <a:rPr lang="it-IT" dirty="0" err="1" smtClean="0">
                <a:sym typeface="Wingdings" pitchFamily="2" charset="2"/>
              </a:rPr>
              <a:t>Food_Milk</a:t>
            </a:r>
            <a:r>
              <a:rPr lang="it-IT" dirty="0" smtClean="0">
                <a:sym typeface="Wingdings" pitchFamily="2" charset="2"/>
              </a:rPr>
              <a:t>(Code_Food, Name, Portion, Calories).</a:t>
            </a:r>
            <a:endParaRPr lang="it-IT" b="1" dirty="0" smtClean="0">
              <a:solidFill>
                <a:srgbClr val="002060"/>
              </a:solidFill>
              <a:sym typeface="Wingdings" pitchFamily="2" charset="2"/>
            </a:endParaRPr>
          </a:p>
          <a:p>
            <a:endParaRPr lang="it-IT" dirty="0" smtClean="0">
              <a:sym typeface="Wingdings" pitchFamily="2" charset="2"/>
            </a:endParaRPr>
          </a:p>
          <a:p>
            <a:r>
              <a:rPr lang="it-IT" b="1" dirty="0" smtClean="0">
                <a:solidFill>
                  <a:srgbClr val="002060"/>
                </a:solidFill>
                <a:sym typeface="Wingdings" pitchFamily="2" charset="2"/>
              </a:rPr>
              <a:t>Calorie</a:t>
            </a:r>
            <a:r>
              <a:rPr lang="it-IT" dirty="0" smtClean="0">
                <a:sym typeface="Wingdings" pitchFamily="2" charset="2"/>
              </a:rPr>
              <a:t>(Code_Food, Portion, Calories)</a:t>
            </a:r>
            <a:r>
              <a:rPr lang="it-IT" dirty="0" smtClean="0"/>
              <a:t> ⊇ </a:t>
            </a:r>
            <a:r>
              <a:rPr lang="it-IT" dirty="0" smtClean="0">
                <a:sym typeface="Wingdings" pitchFamily="2" charset="2"/>
              </a:rPr>
              <a:t>Food_No_Milk(Code_Food, Name, Portion, Calories).</a:t>
            </a:r>
            <a:endParaRPr lang="it-IT" b="1" dirty="0" smtClean="0">
              <a:solidFill>
                <a:srgbClr val="002060"/>
              </a:solidFill>
              <a:sym typeface="Wingdings" pitchFamily="2" charset="2"/>
            </a:endParaRPr>
          </a:p>
          <a:p>
            <a:endParaRPr lang="it-IT" dirty="0" smtClean="0">
              <a:sym typeface="Wingdings" pitchFamily="2" charset="2"/>
            </a:endParaRPr>
          </a:p>
          <a:p>
            <a:r>
              <a:rPr lang="it-IT" b="1" dirty="0" smtClean="0">
                <a:solidFill>
                  <a:srgbClr val="002060"/>
                </a:solidFill>
              </a:rPr>
              <a:t>Food_Needing_Condiments</a:t>
            </a:r>
            <a:r>
              <a:rPr lang="it-IT" dirty="0" smtClean="0"/>
              <a:t>(</a:t>
            </a:r>
            <a:r>
              <a:rPr lang="it-IT" dirty="0" err="1" smtClean="0"/>
              <a:t>Code_Food</a:t>
            </a:r>
            <a:r>
              <a:rPr lang="it-IT" dirty="0" smtClean="0"/>
              <a:t>, Cond_N_Name, Cond_N_Code)</a:t>
            </a:r>
            <a:r>
              <a:rPr lang="it-IT" dirty="0" smtClean="0">
                <a:sym typeface="Wingdings" pitchFamily="2" charset="2"/>
              </a:rPr>
              <a:t> </a:t>
            </a:r>
            <a:r>
              <a:rPr lang="it-IT" dirty="0" smtClean="0"/>
              <a:t>⊇</a:t>
            </a:r>
            <a:r>
              <a:rPr lang="it-IT" dirty="0" smtClean="0">
                <a:sym typeface="Wingdings" pitchFamily="2" charset="2"/>
              </a:rPr>
              <a:t> Food_Needing_Condiments_Table(</a:t>
            </a:r>
            <a:r>
              <a:rPr lang="it-IT" dirty="0" err="1" smtClean="0"/>
              <a:t>Code_Food</a:t>
            </a:r>
            <a:r>
              <a:rPr lang="it-IT" dirty="0" smtClean="0"/>
              <a:t>, _ ,Cond_N_Name, Cond_N_Code</a:t>
            </a:r>
            <a:r>
              <a:rPr lang="it-IT" dirty="0" smtClean="0">
                <a:sym typeface="Wingdings" pitchFamily="2" charset="2"/>
              </a:rPr>
              <a:t>).</a:t>
            </a:r>
            <a:endParaRPr lang="it-IT" dirty="0" smtClean="0"/>
          </a:p>
          <a:p>
            <a:endParaRPr lang="it-IT" dirty="0" smtClean="0">
              <a:sym typeface="Wingdings" pitchFamily="2" charset="2"/>
            </a:endParaRPr>
          </a:p>
          <a:p>
            <a:endParaRPr lang="it-IT" dirty="0" smtClean="0"/>
          </a:p>
          <a:p>
            <a:r>
              <a:rPr lang="it-IT" b="1" dirty="0" err="1" smtClean="0">
                <a:solidFill>
                  <a:srgbClr val="002060"/>
                </a:solidFill>
              </a:rPr>
              <a:t>Condiment</a:t>
            </a:r>
            <a:r>
              <a:rPr lang="it-IT" dirty="0" smtClean="0"/>
              <a:t>(</a:t>
            </a:r>
            <a:r>
              <a:rPr lang="it-IT" dirty="0" err="1" smtClean="0"/>
              <a:t>Cond_Code</a:t>
            </a:r>
            <a:r>
              <a:rPr lang="it-IT" dirty="0" smtClean="0"/>
              <a:t>, </a:t>
            </a:r>
            <a:r>
              <a:rPr lang="it-IT" dirty="0" err="1" smtClean="0"/>
              <a:t>Cond_Name</a:t>
            </a:r>
            <a:r>
              <a:rPr lang="it-IT" dirty="0" smtClean="0"/>
              <a:t>, Calories)</a:t>
            </a:r>
            <a:r>
              <a:rPr lang="it-IT" dirty="0" smtClean="0">
                <a:sym typeface="Wingdings" pitchFamily="2" charset="2"/>
              </a:rPr>
              <a:t> </a:t>
            </a:r>
            <a:r>
              <a:rPr lang="it-IT" dirty="0" smtClean="0"/>
              <a:t>⊇</a:t>
            </a:r>
            <a:r>
              <a:rPr lang="it-IT" dirty="0" smtClean="0">
                <a:sym typeface="Wingdings" pitchFamily="2" charset="2"/>
              </a:rPr>
              <a:t> Condiments_Food_Table(</a:t>
            </a:r>
            <a:r>
              <a:rPr lang="it-IT" dirty="0" err="1" smtClean="0">
                <a:sym typeface="Wingdings" pitchFamily="2" charset="2"/>
              </a:rPr>
              <a:t>Cond_Code</a:t>
            </a:r>
            <a:r>
              <a:rPr lang="it-IT" dirty="0" smtClean="0">
                <a:sym typeface="Wingdings" pitchFamily="2" charset="2"/>
              </a:rPr>
              <a:t>, </a:t>
            </a:r>
            <a:r>
              <a:rPr lang="it-IT" dirty="0" err="1" smtClean="0">
                <a:sym typeface="Wingdings" pitchFamily="2" charset="2"/>
              </a:rPr>
              <a:t>Cond_Name</a:t>
            </a:r>
            <a:r>
              <a:rPr lang="it-IT" dirty="0" smtClean="0">
                <a:sym typeface="Wingdings" pitchFamily="2" charset="2"/>
              </a:rPr>
              <a:t>, Calories).</a:t>
            </a:r>
          </a:p>
          <a:p>
            <a:endParaRPr lang="it-IT" dirty="0" smtClean="0">
              <a:sym typeface="Wingdings" pitchFamily="2" charset="2"/>
            </a:endParaRPr>
          </a:p>
          <a:p>
            <a:r>
              <a:rPr lang="it-IT" b="1" dirty="0" err="1" smtClean="0">
                <a:solidFill>
                  <a:srgbClr val="002060"/>
                </a:solidFill>
              </a:rPr>
              <a:t>Recipe</a:t>
            </a:r>
            <a:r>
              <a:rPr lang="it-IT" dirty="0" smtClean="0"/>
              <a:t>(</a:t>
            </a:r>
            <a:r>
              <a:rPr lang="it-IT" dirty="0" err="1" smtClean="0"/>
              <a:t>Name_Food</a:t>
            </a:r>
            <a:r>
              <a:rPr lang="it-IT" dirty="0" smtClean="0"/>
              <a:t>, </a:t>
            </a:r>
            <a:r>
              <a:rPr lang="it-IT" dirty="0" err="1" smtClean="0"/>
              <a:t>Name_Recipe</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a:t>
            </a:r>
            <a:r>
              <a:rPr lang="it-IT" dirty="0" smtClean="0">
                <a:sym typeface="Wingdings" pitchFamily="2" charset="2"/>
              </a:rPr>
              <a:t> </a:t>
            </a:r>
            <a:r>
              <a:rPr lang="it-IT" dirty="0" err="1" smtClean="0"/>
              <a:t>Recipe</a:t>
            </a:r>
            <a:r>
              <a:rPr lang="it-IT" dirty="0" smtClean="0"/>
              <a:t>(</a:t>
            </a:r>
            <a:r>
              <a:rPr lang="it-IT" dirty="0" err="1" smtClean="0"/>
              <a:t>Name_Food</a:t>
            </a:r>
            <a:r>
              <a:rPr lang="it-IT" dirty="0" smtClean="0"/>
              <a:t>, </a:t>
            </a:r>
            <a:r>
              <a:rPr lang="it-IT" dirty="0" err="1" smtClean="0"/>
              <a:t>Name_Recipe</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a:t>
            </a:r>
          </a:p>
          <a:p>
            <a:endParaRPr lang="it-IT" dirty="0" smtClean="0"/>
          </a:p>
          <a:p>
            <a:endParaRPr lang="it-IT"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Schema LAV</a:t>
            </a:r>
            <a:endParaRPr lang="it-IT" dirty="0"/>
          </a:p>
        </p:txBody>
      </p:sp>
      <p:sp>
        <p:nvSpPr>
          <p:cNvPr id="3" name="CasellaDiTesto 2"/>
          <p:cNvSpPr txBox="1"/>
          <p:nvPr/>
        </p:nvSpPr>
        <p:spPr>
          <a:xfrm>
            <a:off x="539552" y="1412776"/>
            <a:ext cx="8064896" cy="4801314"/>
          </a:xfrm>
          <a:prstGeom prst="rect">
            <a:avLst/>
          </a:prstGeom>
          <a:noFill/>
        </p:spPr>
        <p:txBody>
          <a:bodyPr wrap="square" rtlCol="0">
            <a:spAutoFit/>
          </a:bodyPr>
          <a:lstStyle/>
          <a:p>
            <a:r>
              <a:rPr lang="it-IT" b="1" dirty="0" err="1" smtClean="0">
                <a:solidFill>
                  <a:srgbClr val="002060"/>
                </a:solidFill>
                <a:sym typeface="Wingdings" pitchFamily="2" charset="2"/>
              </a:rPr>
              <a:t>Food_Milk</a:t>
            </a:r>
            <a:r>
              <a:rPr lang="it-IT" dirty="0" smtClean="0">
                <a:sym typeface="Wingdings" pitchFamily="2" charset="2"/>
              </a:rPr>
              <a:t>(Code, Name, Portion, Calories) </a:t>
            </a:r>
            <a:r>
              <a:rPr lang="it-IT" dirty="0" smtClean="0"/>
              <a:t>⊆ </a:t>
            </a:r>
            <a:r>
              <a:rPr lang="it-IT" dirty="0" smtClean="0">
                <a:sym typeface="Wingdings" pitchFamily="2" charset="2"/>
              </a:rPr>
              <a:t> Food(Code, Name), Calorie(Code, Portion, Calories).</a:t>
            </a:r>
          </a:p>
          <a:p>
            <a:endParaRPr lang="it-IT" dirty="0" smtClean="0">
              <a:sym typeface="Wingdings" pitchFamily="2" charset="2"/>
            </a:endParaRPr>
          </a:p>
          <a:p>
            <a:r>
              <a:rPr lang="it-IT" b="1" dirty="0" smtClean="0">
                <a:solidFill>
                  <a:srgbClr val="002060"/>
                </a:solidFill>
                <a:sym typeface="Wingdings" pitchFamily="2" charset="2"/>
              </a:rPr>
              <a:t>Food_No_Milk</a:t>
            </a:r>
            <a:r>
              <a:rPr lang="it-IT" dirty="0" smtClean="0">
                <a:sym typeface="Wingdings" pitchFamily="2" charset="2"/>
              </a:rPr>
              <a:t>(Code, Name, Portion, Calories) </a:t>
            </a:r>
            <a:r>
              <a:rPr lang="it-IT" dirty="0" smtClean="0"/>
              <a:t>⊆ </a:t>
            </a:r>
            <a:r>
              <a:rPr lang="it-IT" dirty="0" smtClean="0">
                <a:sym typeface="Wingdings" pitchFamily="2" charset="2"/>
              </a:rPr>
              <a:t> Food(Code, Name), Calorie(Code, Portion, Calories).</a:t>
            </a:r>
          </a:p>
          <a:p>
            <a:endParaRPr lang="it-IT" dirty="0" smtClean="0"/>
          </a:p>
          <a:p>
            <a:r>
              <a:rPr lang="it-IT" b="1" dirty="0" smtClean="0">
                <a:solidFill>
                  <a:srgbClr val="002060"/>
                </a:solidFill>
                <a:sym typeface="Wingdings" pitchFamily="2" charset="2"/>
              </a:rPr>
              <a:t>Food_Needing_Condiments_Table</a:t>
            </a:r>
            <a:r>
              <a:rPr lang="it-IT" dirty="0" smtClean="0">
                <a:sym typeface="Wingdings" pitchFamily="2" charset="2"/>
              </a:rPr>
              <a:t>(</a:t>
            </a:r>
            <a:r>
              <a:rPr lang="it-IT" dirty="0" err="1" smtClean="0"/>
              <a:t>Code_Food</a:t>
            </a:r>
            <a:r>
              <a:rPr lang="it-IT" dirty="0" smtClean="0"/>
              <a:t>, </a:t>
            </a:r>
            <a:r>
              <a:rPr lang="it-IT" dirty="0" err="1" smtClean="0"/>
              <a:t>Display_Name</a:t>
            </a:r>
            <a:r>
              <a:rPr lang="it-IT" dirty="0" smtClean="0"/>
              <a:t>, Cond_N_Name, Cond_N_Code</a:t>
            </a:r>
            <a:r>
              <a:rPr lang="it-IT" dirty="0" smtClean="0">
                <a:sym typeface="Wingdings" pitchFamily="2" charset="2"/>
              </a:rPr>
              <a:t>) </a:t>
            </a:r>
            <a:r>
              <a:rPr lang="it-IT" dirty="0" smtClean="0"/>
              <a:t>⊆ </a:t>
            </a:r>
            <a:r>
              <a:rPr lang="it-IT" dirty="0" smtClean="0">
                <a:sym typeface="Wingdings" pitchFamily="2" charset="2"/>
              </a:rPr>
              <a:t> </a:t>
            </a:r>
            <a:r>
              <a:rPr lang="it-IT" dirty="0" smtClean="0"/>
              <a:t>Food_Needing_Condiments(</a:t>
            </a:r>
            <a:r>
              <a:rPr lang="it-IT" dirty="0" err="1" smtClean="0"/>
              <a:t>Code_Food</a:t>
            </a:r>
            <a:r>
              <a:rPr lang="it-IT" dirty="0" smtClean="0"/>
              <a:t>, Cond_N_Name, Cond_N_Code).</a:t>
            </a:r>
          </a:p>
          <a:p>
            <a:endParaRPr lang="it-IT" dirty="0" smtClean="0"/>
          </a:p>
          <a:p>
            <a:r>
              <a:rPr lang="it-IT" b="1" dirty="0" smtClean="0">
                <a:solidFill>
                  <a:srgbClr val="002060"/>
                </a:solidFill>
                <a:sym typeface="Wingdings" pitchFamily="2" charset="2"/>
              </a:rPr>
              <a:t>Condiments_Food_Table</a:t>
            </a:r>
            <a:r>
              <a:rPr lang="it-IT" dirty="0" smtClean="0">
                <a:sym typeface="Wingdings" pitchFamily="2" charset="2"/>
              </a:rPr>
              <a:t>(</a:t>
            </a:r>
            <a:r>
              <a:rPr lang="it-IT" dirty="0" err="1" smtClean="0">
                <a:sym typeface="Wingdings" pitchFamily="2" charset="2"/>
              </a:rPr>
              <a:t>Cond_Code</a:t>
            </a:r>
            <a:r>
              <a:rPr lang="it-IT" dirty="0" smtClean="0">
                <a:sym typeface="Wingdings" pitchFamily="2" charset="2"/>
              </a:rPr>
              <a:t>, </a:t>
            </a:r>
            <a:r>
              <a:rPr lang="it-IT" dirty="0" err="1" smtClean="0">
                <a:sym typeface="Wingdings" pitchFamily="2" charset="2"/>
              </a:rPr>
              <a:t>Cond_Name</a:t>
            </a:r>
            <a:r>
              <a:rPr lang="it-IT" dirty="0" smtClean="0">
                <a:sym typeface="Wingdings" pitchFamily="2" charset="2"/>
              </a:rPr>
              <a:t>, Calories) </a:t>
            </a:r>
            <a:r>
              <a:rPr lang="it-IT" dirty="0" smtClean="0"/>
              <a:t>⊆ </a:t>
            </a:r>
            <a:r>
              <a:rPr lang="it-IT" dirty="0" smtClean="0">
                <a:sym typeface="Wingdings" pitchFamily="2" charset="2"/>
              </a:rPr>
              <a:t> </a:t>
            </a:r>
            <a:r>
              <a:rPr lang="it-IT" dirty="0" err="1" smtClean="0"/>
              <a:t>Condiment</a:t>
            </a:r>
            <a:r>
              <a:rPr lang="it-IT" dirty="0" smtClean="0"/>
              <a:t>(</a:t>
            </a:r>
            <a:r>
              <a:rPr lang="it-IT" dirty="0" err="1" smtClean="0"/>
              <a:t>Cond_Code</a:t>
            </a:r>
            <a:r>
              <a:rPr lang="it-IT" dirty="0" smtClean="0"/>
              <a:t>, </a:t>
            </a:r>
            <a:r>
              <a:rPr lang="it-IT" dirty="0" err="1" smtClean="0"/>
              <a:t>Cond_Name</a:t>
            </a:r>
            <a:r>
              <a:rPr lang="it-IT" dirty="0" smtClean="0"/>
              <a:t>, Calories)</a:t>
            </a:r>
            <a:r>
              <a:rPr lang="it-IT" dirty="0" smtClean="0">
                <a:sym typeface="Wingdings" pitchFamily="2" charset="2"/>
              </a:rPr>
              <a:t> </a:t>
            </a:r>
          </a:p>
          <a:p>
            <a:endParaRPr lang="it-IT" dirty="0" smtClean="0">
              <a:sym typeface="Wingdings" pitchFamily="2" charset="2"/>
            </a:endParaRPr>
          </a:p>
          <a:p>
            <a:r>
              <a:rPr lang="it-IT" b="1" dirty="0" err="1" smtClean="0">
                <a:solidFill>
                  <a:srgbClr val="002060"/>
                </a:solidFill>
              </a:rPr>
              <a:t>Recipe</a:t>
            </a:r>
            <a:r>
              <a:rPr lang="it-IT" dirty="0" smtClean="0"/>
              <a:t>(</a:t>
            </a:r>
            <a:r>
              <a:rPr lang="it-IT" dirty="0" err="1" smtClean="0"/>
              <a:t>Name_Food</a:t>
            </a:r>
            <a:r>
              <a:rPr lang="it-IT" dirty="0" smtClean="0"/>
              <a:t>, </a:t>
            </a:r>
            <a:r>
              <a:rPr lang="it-IT" dirty="0" err="1" smtClean="0"/>
              <a:t>Name_Recipe</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dirty="0" smtClean="0">
                <a:sym typeface="Wingdings" pitchFamily="2" charset="2"/>
              </a:rPr>
              <a:t> </a:t>
            </a:r>
            <a:r>
              <a:rPr lang="it-IT" dirty="0" err="1" smtClean="0"/>
              <a:t>Recipe</a:t>
            </a:r>
            <a:r>
              <a:rPr lang="it-IT" dirty="0" smtClean="0"/>
              <a:t>(</a:t>
            </a:r>
            <a:r>
              <a:rPr lang="it-IT" dirty="0" err="1" smtClean="0"/>
              <a:t>Name_Food</a:t>
            </a:r>
            <a:r>
              <a:rPr lang="it-IT" dirty="0" smtClean="0"/>
              <a:t>, </a:t>
            </a:r>
            <a:r>
              <a:rPr lang="it-IT" dirty="0" err="1" smtClean="0"/>
              <a:t>Name_Recipe</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a:t>
            </a:r>
          </a:p>
          <a:p>
            <a:endParaRPr lang="it-IT" dirty="0" smtClean="0"/>
          </a:p>
          <a:p>
            <a:endParaRPr lang="it-IT"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Query</a:t>
            </a:r>
            <a:endParaRPr lang="it-IT" dirty="0"/>
          </a:p>
        </p:txBody>
      </p:sp>
      <p:sp>
        <p:nvSpPr>
          <p:cNvPr id="3" name="CasellaDiTesto 2"/>
          <p:cNvSpPr txBox="1"/>
          <p:nvPr/>
        </p:nvSpPr>
        <p:spPr>
          <a:xfrm>
            <a:off x="611560" y="1556792"/>
            <a:ext cx="7920880" cy="3693319"/>
          </a:xfrm>
          <a:prstGeom prst="rect">
            <a:avLst/>
          </a:prstGeom>
          <a:noFill/>
        </p:spPr>
        <p:txBody>
          <a:bodyPr wrap="square" rtlCol="0">
            <a:spAutoFit/>
          </a:bodyPr>
          <a:lstStyle/>
          <a:p>
            <a:r>
              <a:rPr lang="it-IT" dirty="0" smtClean="0"/>
              <a:t>Q1:  Mostrare le calorie di un determinato cibo.</a:t>
            </a:r>
          </a:p>
          <a:p>
            <a:r>
              <a:rPr lang="it-IT" dirty="0" smtClean="0"/>
              <a:t>	Q1(Code_Food, Name_Food, Portion, Calories)</a:t>
            </a:r>
          </a:p>
          <a:p>
            <a:endParaRPr lang="it-IT" dirty="0" smtClean="0"/>
          </a:p>
          <a:p>
            <a:r>
              <a:rPr lang="it-IT" dirty="0" smtClean="0"/>
              <a:t>Q2: Dato un determinato cibo, mostrare i condimenti necessari e la ricetta corrispondente trovata.</a:t>
            </a:r>
          </a:p>
          <a:p>
            <a:r>
              <a:rPr lang="it-IT" dirty="0" smtClean="0"/>
              <a:t>	Q2(Code_Food,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p>
          <a:p>
            <a:r>
              <a:rPr lang="it-IT" dirty="0" smtClean="0"/>
              <a:t>	      </a:t>
            </a:r>
            <a:r>
              <a:rPr lang="it-IT" dirty="0" err="1" smtClean="0"/>
              <a:t>Directions</a:t>
            </a:r>
            <a:r>
              <a:rPr lang="it-IT" dirty="0" smtClean="0"/>
              <a:t>, Time, </a:t>
            </a:r>
            <a:r>
              <a:rPr lang="it-IT" dirty="0" err="1" smtClean="0"/>
              <a:t>Difficulty</a:t>
            </a:r>
            <a:r>
              <a:rPr lang="it-IT" dirty="0" smtClean="0"/>
              <a:t>, Date).</a:t>
            </a:r>
          </a:p>
          <a:p>
            <a:endParaRPr lang="it-IT" dirty="0" smtClean="0"/>
          </a:p>
          <a:p>
            <a:r>
              <a:rPr lang="it-IT" dirty="0" smtClean="0"/>
              <a:t>Q3: Mostrare le calorie di un condimento.</a:t>
            </a:r>
          </a:p>
          <a:p>
            <a:r>
              <a:rPr lang="it-IT" dirty="0" smtClean="0"/>
              <a:t>	Q3(Code, Name, Portion, Calories).</a:t>
            </a:r>
          </a:p>
          <a:p>
            <a:endParaRPr lang="it-IT" dirty="0" smtClean="0"/>
          </a:p>
          <a:p>
            <a:r>
              <a:rPr lang="it-IT" dirty="0" smtClean="0"/>
              <a:t>Q4: Mostrare tutti i cibi con calorie minori di un parametro indicato N.</a:t>
            </a:r>
          </a:p>
          <a:p>
            <a:r>
              <a:rPr lang="it-IT" dirty="0" smtClean="0"/>
              <a:t>	Q4(Code, Name, Portion, Calories).</a:t>
            </a:r>
            <a:endParaRPr lang="it-IT"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Specifica del progetto</a:t>
            </a:r>
            <a:endParaRPr lang="it-IT" dirty="0"/>
          </a:p>
        </p:txBody>
      </p:sp>
      <p:sp>
        <p:nvSpPr>
          <p:cNvPr id="3" name="Segnaposto contenuto 2"/>
          <p:cNvSpPr>
            <a:spLocks noGrp="1"/>
          </p:cNvSpPr>
          <p:nvPr>
            <p:ph sz="quarter" idx="1"/>
          </p:nvPr>
        </p:nvSpPr>
        <p:spPr>
          <a:xfrm>
            <a:off x="251520" y="1124744"/>
            <a:ext cx="8229600" cy="1057672"/>
          </a:xfrm>
        </p:spPr>
        <p:txBody>
          <a:bodyPr>
            <a:normAutofit/>
          </a:bodyPr>
          <a:lstStyle/>
          <a:p>
            <a:r>
              <a:rPr lang="it-IT" dirty="0" smtClean="0"/>
              <a:t>L’obiettivo del progetto è quello di cercare di soddisfare due interessi delle persone riguardo i cibi</a:t>
            </a:r>
            <a:endParaRPr lang="it-IT" dirty="0" smtClean="0"/>
          </a:p>
        </p:txBody>
      </p:sp>
      <p:pic>
        <p:nvPicPr>
          <p:cNvPr id="1026" name="Picture 2" descr="C:\xampp\htdocs\progGad\cal.jpg"/>
          <p:cNvPicPr>
            <a:picLocks noChangeAspect="1" noChangeArrowheads="1"/>
          </p:cNvPicPr>
          <p:nvPr/>
        </p:nvPicPr>
        <p:blipFill>
          <a:blip r:embed="rId3" cstate="print"/>
          <a:srcRect/>
          <a:stretch>
            <a:fillRect/>
          </a:stretch>
        </p:blipFill>
        <p:spPr bwMode="auto">
          <a:xfrm>
            <a:off x="3419872" y="5277784"/>
            <a:ext cx="2376264" cy="1580216"/>
          </a:xfrm>
          <a:prstGeom prst="rect">
            <a:avLst/>
          </a:prstGeom>
          <a:noFill/>
        </p:spPr>
      </p:pic>
      <p:pic>
        <p:nvPicPr>
          <p:cNvPr id="6" name="Picture 3" descr="C:\xampp\htdocs\progGad\calories.jpg"/>
          <p:cNvPicPr>
            <a:picLocks noChangeAspect="1" noChangeArrowheads="1"/>
          </p:cNvPicPr>
          <p:nvPr/>
        </p:nvPicPr>
        <p:blipFill>
          <a:blip r:embed="rId4" cstate="print"/>
          <a:srcRect/>
          <a:stretch>
            <a:fillRect/>
          </a:stretch>
        </p:blipFill>
        <p:spPr bwMode="auto">
          <a:xfrm>
            <a:off x="6660232" y="5239304"/>
            <a:ext cx="2483768" cy="1618696"/>
          </a:xfrm>
          <a:prstGeom prst="rect">
            <a:avLst/>
          </a:prstGeom>
          <a:noFill/>
        </p:spPr>
      </p:pic>
      <p:sp>
        <p:nvSpPr>
          <p:cNvPr id="4" name="CasellaDiTesto 3"/>
          <p:cNvSpPr txBox="1"/>
          <p:nvPr/>
        </p:nvSpPr>
        <p:spPr>
          <a:xfrm>
            <a:off x="323528" y="4437112"/>
            <a:ext cx="8064896" cy="1323439"/>
          </a:xfrm>
          <a:prstGeom prst="rect">
            <a:avLst/>
          </a:prstGeom>
          <a:noFill/>
        </p:spPr>
        <p:txBody>
          <a:bodyPr wrap="square" rtlCol="0">
            <a:spAutoFit/>
          </a:bodyPr>
          <a:lstStyle/>
          <a:p>
            <a:pPr>
              <a:defRPr/>
            </a:pPr>
            <a:r>
              <a:rPr lang="it-IT" sz="2000" dirty="0" smtClean="0"/>
              <a:t>2</a:t>
            </a:r>
            <a:r>
              <a:rPr lang="it-IT" sz="2000" dirty="0" smtClean="0"/>
              <a:t>) Sapere i valori nutrizionali e le calorie dei diversi alimenti. </a:t>
            </a:r>
            <a:r>
              <a:rPr lang="it-IT" sz="2000" dirty="0" smtClean="0"/>
              <a:t>Questa informazione è la chiave per aiutare i consumatori nel seguire linee dietetiche e gestire la propria alimentazione capendo quante calorie sono contenute in nei cibi consumati. </a:t>
            </a:r>
          </a:p>
        </p:txBody>
      </p:sp>
      <p:sp>
        <p:nvSpPr>
          <p:cNvPr id="7" name="CasellaDiTesto 6"/>
          <p:cNvSpPr txBox="1"/>
          <p:nvPr/>
        </p:nvSpPr>
        <p:spPr>
          <a:xfrm>
            <a:off x="323528" y="2060849"/>
            <a:ext cx="8064896" cy="1015663"/>
          </a:xfrm>
          <a:prstGeom prst="rect">
            <a:avLst/>
          </a:prstGeom>
          <a:noFill/>
        </p:spPr>
        <p:txBody>
          <a:bodyPr wrap="square" rtlCol="0">
            <a:spAutoFit/>
          </a:bodyPr>
          <a:lstStyle/>
          <a:p>
            <a:pPr>
              <a:defRPr/>
            </a:pPr>
            <a:r>
              <a:rPr lang="it-IT" sz="2000" dirty="0" smtClean="0"/>
              <a:t>1) Ricercare ricette per un determinato ‘</a:t>
            </a:r>
            <a:r>
              <a:rPr lang="it-IT" sz="2000" dirty="0" err="1" smtClean="0"/>
              <a:t>food</a:t>
            </a:r>
            <a:r>
              <a:rPr lang="it-IT" sz="2000" dirty="0" smtClean="0"/>
              <a:t>’ da programmi televisivi. La ricerca di tale ricetta viene effettuata infatti sul sito </a:t>
            </a:r>
            <a:r>
              <a:rPr lang="it-IT" sz="2000" dirty="0" err="1" smtClean="0"/>
              <a:t>foodnetwork.com</a:t>
            </a:r>
            <a:r>
              <a:rPr lang="it-IT" sz="2000" dirty="0" smtClean="0"/>
              <a:t> corrispondente al canale televisivo di cucina americano più seguito.</a:t>
            </a:r>
            <a:endParaRPr lang="it-IT" sz="2000" dirty="0" smtClean="0"/>
          </a:p>
        </p:txBody>
      </p:sp>
      <p:pic>
        <p:nvPicPr>
          <p:cNvPr id="8" name="Picture 2" descr="C:\xampp\htdocs\progGad\chef.jpg"/>
          <p:cNvPicPr>
            <a:picLocks noChangeAspect="1" noChangeArrowheads="1"/>
          </p:cNvPicPr>
          <p:nvPr/>
        </p:nvPicPr>
        <p:blipFill>
          <a:blip r:embed="rId5" cstate="print"/>
          <a:srcRect/>
          <a:stretch>
            <a:fillRect/>
          </a:stretch>
        </p:blipFill>
        <p:spPr bwMode="auto">
          <a:xfrm>
            <a:off x="7092280" y="3068960"/>
            <a:ext cx="1675721" cy="12687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Bottom)">
                                      <p:cBhvr>
                                        <p:cTn id="7" dur="500"/>
                                        <p:tgtEl>
                                          <p:spTgt spid="7"/>
                                        </p:tgtEl>
                                      </p:cBhvr>
                                    </p:animEffect>
                                  </p:childTnLst>
                                </p:cTn>
                              </p:par>
                              <p:par>
                                <p:cTn id="8" presetID="3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800" decel="100000"/>
                                        <p:tgtEl>
                                          <p:spTgt spid="8"/>
                                        </p:tgtEl>
                                      </p:cBhvr>
                                    </p:animEffect>
                                    <p:anim calcmode="lin" valueType="num">
                                      <p:cBhvr>
                                        <p:cTn id="11" dur="800" decel="100000" fill="hold"/>
                                        <p:tgtEl>
                                          <p:spTgt spid="8"/>
                                        </p:tgtEl>
                                        <p:attrNameLst>
                                          <p:attrName>style.rotation</p:attrName>
                                        </p:attrNameLst>
                                      </p:cBhvr>
                                      <p:tavLst>
                                        <p:tav tm="0">
                                          <p:val>
                                            <p:fltVal val="-90"/>
                                          </p:val>
                                        </p:tav>
                                        <p:tav tm="100000">
                                          <p:val>
                                            <p:fltVal val="0"/>
                                          </p:val>
                                        </p:tav>
                                      </p:tavLst>
                                    </p:anim>
                                    <p:anim calcmode="lin" valueType="num">
                                      <p:cBhvr>
                                        <p:cTn id="12" dur="800" decel="100000" fill="hold"/>
                                        <p:tgtEl>
                                          <p:spTgt spid="8"/>
                                        </p:tgtEl>
                                        <p:attrNameLst>
                                          <p:attrName>ppt_x</p:attrName>
                                        </p:attrNameLst>
                                      </p:cBhvr>
                                      <p:tavLst>
                                        <p:tav tm="0">
                                          <p:val>
                                            <p:strVal val="#ppt_x+0.4"/>
                                          </p:val>
                                        </p:tav>
                                        <p:tav tm="100000">
                                          <p:val>
                                            <p:strVal val="#ppt_x-0.05"/>
                                          </p:val>
                                        </p:tav>
                                      </p:tavLst>
                                    </p:anim>
                                    <p:anim calcmode="lin" valueType="num">
                                      <p:cBhvr>
                                        <p:cTn id="13" dur="800" decel="100000" fill="hold"/>
                                        <p:tgtEl>
                                          <p:spTgt spid="8"/>
                                        </p:tgtEl>
                                        <p:attrNameLst>
                                          <p:attrName>ppt_y</p:attrName>
                                        </p:attrNameLst>
                                      </p:cBhvr>
                                      <p:tavLst>
                                        <p:tav tm="0">
                                          <p:val>
                                            <p:strVal val="#ppt_y-0.4"/>
                                          </p:val>
                                        </p:tav>
                                        <p:tav tm="100000">
                                          <p:val>
                                            <p:strVal val="#ppt_y+0.1"/>
                                          </p:val>
                                        </p:tav>
                                      </p:tavLst>
                                    </p:anim>
                                    <p:anim calcmode="lin" valueType="num">
                                      <p:cBhvr>
                                        <p:cTn id="14"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15"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slide(fromBottom)">
                                      <p:cBhvr>
                                        <p:cTn id="20" dur="500"/>
                                        <p:tgtEl>
                                          <p:spTgt spid="4"/>
                                        </p:tgtEl>
                                      </p:cBhvr>
                                    </p:animEffect>
                                  </p:childTnLst>
                                </p:cTn>
                              </p:par>
                            </p:childTnLst>
                          </p:cTn>
                        </p:par>
                        <p:par>
                          <p:cTn id="21" fill="hold">
                            <p:stCondLst>
                              <p:cond delay="500"/>
                            </p:stCondLst>
                            <p:childTnLst>
                              <p:par>
                                <p:cTn id="22" presetID="14" presetClass="entr" presetSubtype="10" fill="hold" nodeType="afterEffect">
                                  <p:stCondLst>
                                    <p:cond delay="0"/>
                                  </p:stCondLst>
                                  <p:childTnLst>
                                    <p:set>
                                      <p:cBhvr>
                                        <p:cTn id="23" dur="1" fill="hold">
                                          <p:stCondLst>
                                            <p:cond delay="0"/>
                                          </p:stCondLst>
                                        </p:cTn>
                                        <p:tgtEl>
                                          <p:spTgt spid="1026"/>
                                        </p:tgtEl>
                                        <p:attrNameLst>
                                          <p:attrName>style.visibility</p:attrName>
                                        </p:attrNameLst>
                                      </p:cBhvr>
                                      <p:to>
                                        <p:strVal val="visible"/>
                                      </p:to>
                                    </p:set>
                                    <p:animEffect transition="in" filter="randombar(horizontal)">
                                      <p:cBhvr>
                                        <p:cTn id="24" dur="500"/>
                                        <p:tgtEl>
                                          <p:spTgt spid="1026"/>
                                        </p:tgtEl>
                                      </p:cBhvr>
                                    </p:animEffect>
                                  </p:childTnLst>
                                </p:cTn>
                              </p:par>
                            </p:childTnLst>
                          </p:cTn>
                        </p:par>
                        <p:par>
                          <p:cTn id="25" fill="hold">
                            <p:stCondLst>
                              <p:cond delay="1000"/>
                            </p:stCondLst>
                            <p:childTnLst>
                              <p:par>
                                <p:cTn id="26" presetID="3" presetClass="entr" presetSubtype="1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Descrizione </a:t>
            </a:r>
            <a:r>
              <a:rPr lang="it-IT" dirty="0" err="1" smtClean="0"/>
              <a:t>query</a:t>
            </a:r>
            <a:r>
              <a:rPr lang="it-IT" dirty="0" smtClean="0"/>
              <a:t> </a:t>
            </a:r>
            <a:r>
              <a:rPr lang="it-IT" dirty="0" err="1" smtClean="0"/>
              <a:t>datalog</a:t>
            </a:r>
            <a:endParaRPr lang="it-IT" dirty="0"/>
          </a:p>
        </p:txBody>
      </p:sp>
      <p:sp>
        <p:nvSpPr>
          <p:cNvPr id="3" name="CasellaDiTesto 2"/>
          <p:cNvSpPr txBox="1"/>
          <p:nvPr/>
        </p:nvSpPr>
        <p:spPr>
          <a:xfrm>
            <a:off x="827584" y="1844824"/>
            <a:ext cx="7272808" cy="4524315"/>
          </a:xfrm>
          <a:prstGeom prst="rect">
            <a:avLst/>
          </a:prstGeom>
          <a:noFill/>
        </p:spPr>
        <p:txBody>
          <a:bodyPr wrap="square" rtlCol="0">
            <a:spAutoFit/>
          </a:bodyPr>
          <a:lstStyle/>
          <a:p>
            <a:r>
              <a:rPr lang="it-IT" dirty="0" smtClean="0"/>
              <a:t>Q1(Code_Food, Name_Food, Portion, Calories) :- </a:t>
            </a:r>
            <a:r>
              <a:rPr lang="it-IT" dirty="0" smtClean="0">
                <a:sym typeface="Wingdings" pitchFamily="2" charset="2"/>
              </a:rPr>
              <a:t>Food(Code_Food, Name_Food), Calorie(Code_Food, Portion, Calories)</a:t>
            </a:r>
            <a:r>
              <a:rPr lang="it-IT" dirty="0" smtClean="0"/>
              <a:t>, Name_Food=“Angel </a:t>
            </a:r>
            <a:r>
              <a:rPr lang="it-IT" dirty="0" err="1" smtClean="0"/>
              <a:t>food</a:t>
            </a:r>
            <a:r>
              <a:rPr lang="it-IT" dirty="0" smtClean="0"/>
              <a:t> </a:t>
            </a:r>
            <a:r>
              <a:rPr lang="it-IT" dirty="0" err="1" smtClean="0"/>
              <a:t>cake</a:t>
            </a:r>
            <a:r>
              <a:rPr lang="it-IT" dirty="0" smtClean="0"/>
              <a:t>”.</a:t>
            </a:r>
          </a:p>
          <a:p>
            <a:endParaRPr lang="it-IT" dirty="0" smtClean="0"/>
          </a:p>
          <a:p>
            <a:r>
              <a:rPr lang="it-IT" dirty="0" smtClean="0"/>
              <a:t>Q2(Code_Food,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smtClean="0">
                <a:solidFill>
                  <a:srgbClr val="002060"/>
                </a:solidFill>
              </a:rPr>
              <a:t>Food</a:t>
            </a:r>
            <a:r>
              <a:rPr lang="it-IT" dirty="0" smtClean="0"/>
              <a:t>(Code_Food, Name_Food) , </a:t>
            </a:r>
            <a:r>
              <a:rPr lang="it-IT" b="1" dirty="0" smtClean="0">
                <a:solidFill>
                  <a:srgbClr val="002060"/>
                </a:solidFill>
              </a:rPr>
              <a:t>Food_Needing_Condiments</a:t>
            </a:r>
            <a:r>
              <a:rPr lang="it-IT" dirty="0" smtClean="0"/>
              <a:t>(Code_Food, </a:t>
            </a:r>
            <a:r>
              <a:rPr lang="it-IT" dirty="0" err="1" smtClean="0"/>
              <a:t>Cond_Name</a:t>
            </a:r>
            <a:r>
              <a:rPr lang="it-IT" dirty="0" smtClean="0"/>
              <a:t>, _) , </a:t>
            </a:r>
            <a:r>
              <a:rPr lang="it-IT" b="1" dirty="0" err="1" smtClean="0">
                <a:solidFill>
                  <a:srgbClr val="002060"/>
                </a:solidFill>
              </a:rPr>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Name_Food=“Angel </a:t>
            </a:r>
            <a:r>
              <a:rPr lang="it-IT" dirty="0" err="1" smtClean="0"/>
              <a:t>food</a:t>
            </a:r>
            <a:r>
              <a:rPr lang="it-IT" dirty="0" smtClean="0"/>
              <a:t> </a:t>
            </a:r>
            <a:r>
              <a:rPr lang="it-IT" dirty="0" err="1" smtClean="0"/>
              <a:t>cake</a:t>
            </a:r>
            <a:r>
              <a:rPr lang="it-IT" dirty="0" smtClean="0"/>
              <a:t>”.</a:t>
            </a:r>
          </a:p>
          <a:p>
            <a:endParaRPr lang="it-IT" dirty="0" smtClean="0"/>
          </a:p>
          <a:p>
            <a:r>
              <a:rPr lang="it-IT" dirty="0" smtClean="0"/>
              <a:t>Q3(Code, Name, Portion, Calories) :- </a:t>
            </a:r>
            <a:r>
              <a:rPr lang="it-IT" b="1" dirty="0" err="1" smtClean="0">
                <a:solidFill>
                  <a:srgbClr val="002060"/>
                </a:solidFill>
              </a:rPr>
              <a:t>Condiment</a:t>
            </a:r>
            <a:r>
              <a:rPr lang="it-IT" dirty="0" smtClean="0"/>
              <a:t>(Code, Name, Calories) , Name = “</a:t>
            </a:r>
            <a:r>
              <a:rPr lang="it-IT" dirty="0" err="1" smtClean="0"/>
              <a:t>Butter</a:t>
            </a:r>
            <a:r>
              <a:rPr lang="it-IT" dirty="0" smtClean="0"/>
              <a:t>”. </a:t>
            </a:r>
          </a:p>
          <a:p>
            <a:endParaRPr lang="it-IT" dirty="0" smtClean="0"/>
          </a:p>
          <a:p>
            <a:r>
              <a:rPr lang="it-IT" dirty="0" smtClean="0"/>
              <a:t>Q4(Code, Name, Portion, Calories) :- </a:t>
            </a:r>
            <a:r>
              <a:rPr lang="it-IT" b="1" dirty="0" smtClean="0">
                <a:solidFill>
                  <a:srgbClr val="002060"/>
                </a:solidFill>
                <a:sym typeface="Wingdings" pitchFamily="2" charset="2"/>
              </a:rPr>
              <a:t>Food</a:t>
            </a:r>
            <a:r>
              <a:rPr lang="it-IT" dirty="0" smtClean="0">
                <a:sym typeface="Wingdings" pitchFamily="2" charset="2"/>
              </a:rPr>
              <a:t>(Code, Name), </a:t>
            </a:r>
            <a:r>
              <a:rPr lang="it-IT" b="1" dirty="0" smtClean="0">
                <a:solidFill>
                  <a:srgbClr val="002060"/>
                </a:solidFill>
                <a:sym typeface="Wingdings" pitchFamily="2" charset="2"/>
              </a:rPr>
              <a:t>Calorie</a:t>
            </a:r>
            <a:r>
              <a:rPr lang="it-IT" dirty="0" smtClean="0">
                <a:sym typeface="Wingdings" pitchFamily="2" charset="2"/>
              </a:rPr>
              <a:t>(Code, Portion, Calories)</a:t>
            </a:r>
            <a:r>
              <a:rPr lang="it-IT" dirty="0" smtClean="0"/>
              <a:t>,  </a:t>
            </a:r>
            <a:r>
              <a:rPr lang="it-IT" dirty="0" err="1" smtClean="0"/>
              <a:t>Calories</a:t>
            </a:r>
            <a:r>
              <a:rPr lang="it-IT" dirty="0" smtClean="0"/>
              <a:t> &lt;= 1000.</a:t>
            </a:r>
          </a:p>
          <a:p>
            <a:endParaRPr lang="it-IT"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Descrizione </a:t>
            </a:r>
            <a:r>
              <a:rPr lang="it-IT" dirty="0" err="1" smtClean="0"/>
              <a:t>query</a:t>
            </a:r>
            <a:r>
              <a:rPr lang="it-IT" dirty="0" smtClean="0"/>
              <a:t> in SQL (1)</a:t>
            </a:r>
            <a:endParaRPr lang="it-IT" dirty="0"/>
          </a:p>
        </p:txBody>
      </p:sp>
      <p:sp>
        <p:nvSpPr>
          <p:cNvPr id="3" name="CasellaDiTesto 2"/>
          <p:cNvSpPr txBox="1"/>
          <p:nvPr/>
        </p:nvSpPr>
        <p:spPr>
          <a:xfrm>
            <a:off x="539552" y="1340768"/>
            <a:ext cx="8604448" cy="4247317"/>
          </a:xfrm>
          <a:prstGeom prst="rect">
            <a:avLst/>
          </a:prstGeom>
          <a:noFill/>
        </p:spPr>
        <p:txBody>
          <a:bodyPr wrap="square" rtlCol="0">
            <a:spAutoFit/>
          </a:bodyPr>
          <a:lstStyle/>
          <a:p>
            <a:r>
              <a:rPr lang="it-IT" dirty="0" smtClean="0"/>
              <a:t>Q1:</a:t>
            </a:r>
          </a:p>
          <a:p>
            <a:r>
              <a:rPr lang="it-IT" dirty="0" smtClean="0"/>
              <a:t>	</a:t>
            </a:r>
            <a:r>
              <a:rPr lang="it-IT" b="1" dirty="0" smtClean="0">
                <a:solidFill>
                  <a:srgbClr val="002060"/>
                </a:solidFill>
              </a:rPr>
              <a:t>SELECT</a:t>
            </a:r>
            <a:r>
              <a:rPr lang="it-IT" dirty="0" smtClean="0"/>
              <a:t> Food.Code, </a:t>
            </a:r>
            <a:r>
              <a:rPr lang="it-IT" dirty="0" err="1" smtClean="0"/>
              <a:t>Food.Name</a:t>
            </a:r>
            <a:r>
              <a:rPr lang="it-IT" dirty="0" smtClean="0"/>
              <a:t>, </a:t>
            </a:r>
            <a:r>
              <a:rPr lang="it-IT" dirty="0" err="1" smtClean="0"/>
              <a:t>Calorie.Portion</a:t>
            </a:r>
            <a:r>
              <a:rPr lang="it-IT" dirty="0" smtClean="0"/>
              <a:t>, </a:t>
            </a:r>
            <a:r>
              <a:rPr lang="it-IT" dirty="0" err="1" smtClean="0"/>
              <a:t>Calorie</a:t>
            </a:r>
            <a:r>
              <a:rPr lang="it-IT" dirty="0" smtClean="0"/>
              <a:t>.</a:t>
            </a:r>
            <a:r>
              <a:rPr lang="it-IT" dirty="0" err="1" smtClean="0"/>
              <a:t>Calories</a:t>
            </a:r>
            <a:endParaRPr lang="it-IT" dirty="0" smtClean="0"/>
          </a:p>
          <a:p>
            <a:r>
              <a:rPr lang="it-IT" dirty="0" smtClean="0"/>
              <a:t>	</a:t>
            </a:r>
            <a:r>
              <a:rPr lang="it-IT" b="1" dirty="0" smtClean="0">
                <a:solidFill>
                  <a:srgbClr val="002060"/>
                </a:solidFill>
              </a:rPr>
              <a:t>FROM</a:t>
            </a:r>
            <a:r>
              <a:rPr lang="it-IT" dirty="0" smtClean="0"/>
              <a:t> Food, Calorie</a:t>
            </a:r>
          </a:p>
          <a:p>
            <a:r>
              <a:rPr lang="it-IT" dirty="0" smtClean="0"/>
              <a:t>	</a:t>
            </a:r>
            <a:r>
              <a:rPr lang="it-IT" b="1" dirty="0" smtClean="0">
                <a:solidFill>
                  <a:srgbClr val="002060"/>
                </a:solidFill>
              </a:rPr>
              <a:t>WHERE</a:t>
            </a:r>
            <a:r>
              <a:rPr lang="it-IT" dirty="0" smtClean="0"/>
              <a:t> Food.Name=“Angel </a:t>
            </a:r>
            <a:r>
              <a:rPr lang="it-IT" dirty="0" err="1" smtClean="0"/>
              <a:t>food</a:t>
            </a:r>
            <a:r>
              <a:rPr lang="it-IT" dirty="0" smtClean="0"/>
              <a:t> </a:t>
            </a:r>
            <a:r>
              <a:rPr lang="it-IT" dirty="0" err="1" smtClean="0"/>
              <a:t>cake</a:t>
            </a:r>
            <a:r>
              <a:rPr lang="it-IT" dirty="0" smtClean="0"/>
              <a:t>” AND Food.Code=Calorie.Code_Food</a:t>
            </a:r>
          </a:p>
          <a:p>
            <a:endParaRPr lang="it-IT" dirty="0" smtClean="0"/>
          </a:p>
          <a:p>
            <a:r>
              <a:rPr lang="it-IT" dirty="0" smtClean="0"/>
              <a:t>Q2:</a:t>
            </a:r>
          </a:p>
          <a:p>
            <a:r>
              <a:rPr lang="it-IT" dirty="0" smtClean="0"/>
              <a:t>	</a:t>
            </a:r>
            <a:r>
              <a:rPr lang="it-IT" b="1" dirty="0" smtClean="0">
                <a:solidFill>
                  <a:srgbClr val="002060"/>
                </a:solidFill>
              </a:rPr>
              <a:t>SELECT</a:t>
            </a:r>
            <a:r>
              <a:rPr lang="it-IT" dirty="0" smtClean="0"/>
              <a:t> Food.Code, </a:t>
            </a:r>
            <a:r>
              <a:rPr lang="it-IT" dirty="0" err="1" smtClean="0"/>
              <a:t>Food.Name</a:t>
            </a:r>
            <a:r>
              <a:rPr lang="it-IT" dirty="0" smtClean="0"/>
              <a:t>, 							Food_Needing_Condiments.Cond_Name, Recipe.Name_Recipe, 			</a:t>
            </a:r>
            <a:r>
              <a:rPr lang="it-IT" dirty="0" err="1" smtClean="0"/>
              <a:t>Recipe.Ingredients</a:t>
            </a:r>
            <a:r>
              <a:rPr lang="it-IT" dirty="0" smtClean="0"/>
              <a:t>, </a:t>
            </a:r>
            <a:r>
              <a:rPr lang="it-IT" dirty="0" err="1" smtClean="0"/>
              <a:t>Recipe.Directions</a:t>
            </a:r>
            <a:r>
              <a:rPr lang="it-IT" dirty="0" smtClean="0"/>
              <a:t>, </a:t>
            </a:r>
            <a:r>
              <a:rPr lang="it-IT" dirty="0" err="1" smtClean="0"/>
              <a:t>Recipe.Time</a:t>
            </a:r>
            <a:r>
              <a:rPr lang="it-IT" dirty="0" smtClean="0"/>
              <a:t>, </a:t>
            </a:r>
            <a:r>
              <a:rPr lang="it-IT" dirty="0" err="1" smtClean="0"/>
              <a:t>Recipe.Difficulty</a:t>
            </a:r>
            <a:r>
              <a:rPr lang="it-IT" dirty="0" smtClean="0"/>
              <a:t>, 			</a:t>
            </a:r>
            <a:r>
              <a:rPr lang="it-IT" dirty="0" err="1" smtClean="0"/>
              <a:t>Recipe</a:t>
            </a:r>
            <a:r>
              <a:rPr lang="it-IT" dirty="0" smtClean="0"/>
              <a:t>.Date</a:t>
            </a:r>
          </a:p>
          <a:p>
            <a:r>
              <a:rPr lang="it-IT" dirty="0" smtClean="0"/>
              <a:t>	</a:t>
            </a:r>
            <a:r>
              <a:rPr lang="it-IT" b="1" dirty="0" smtClean="0">
                <a:solidFill>
                  <a:srgbClr val="002060"/>
                </a:solidFill>
              </a:rPr>
              <a:t>FROM</a:t>
            </a:r>
            <a:r>
              <a:rPr lang="it-IT" dirty="0" smtClean="0"/>
              <a:t> Food, Food_Needing_Condiments, </a:t>
            </a:r>
            <a:r>
              <a:rPr lang="it-IT" dirty="0" err="1" smtClean="0"/>
              <a:t>Recipe</a:t>
            </a:r>
            <a:endParaRPr lang="it-IT" dirty="0" smtClean="0"/>
          </a:p>
          <a:p>
            <a:r>
              <a:rPr lang="it-IT" dirty="0" smtClean="0"/>
              <a:t>	</a:t>
            </a:r>
            <a:r>
              <a:rPr lang="it-IT" b="1" dirty="0" smtClean="0">
                <a:solidFill>
                  <a:srgbClr val="002060"/>
                </a:solidFill>
              </a:rPr>
              <a:t>WHERE</a:t>
            </a:r>
            <a:r>
              <a:rPr lang="it-IT" dirty="0" smtClean="0"/>
              <a:t> </a:t>
            </a:r>
            <a:r>
              <a:rPr lang="it-IT" dirty="0" err="1" smtClean="0"/>
              <a:t>Food.Name</a:t>
            </a:r>
            <a:r>
              <a:rPr lang="it-IT" dirty="0" smtClean="0"/>
              <a:t> = “Angel </a:t>
            </a:r>
            <a:r>
              <a:rPr lang="it-IT" dirty="0" err="1" smtClean="0"/>
              <a:t>food</a:t>
            </a:r>
            <a:r>
              <a:rPr lang="it-IT" dirty="0" smtClean="0"/>
              <a:t> </a:t>
            </a:r>
            <a:r>
              <a:rPr lang="it-IT" dirty="0" err="1" smtClean="0"/>
              <a:t>cake</a:t>
            </a:r>
            <a:r>
              <a:rPr lang="it-IT" dirty="0" smtClean="0"/>
              <a:t>” AND </a:t>
            </a:r>
          </a:p>
          <a:p>
            <a:r>
              <a:rPr lang="it-IT" dirty="0" smtClean="0"/>
              <a:t>		Food.Code: = Food_Needing_Condiments.Code_Food 				AND </a:t>
            </a:r>
            <a:r>
              <a:rPr lang="it-IT" dirty="0" err="1" smtClean="0"/>
              <a:t>Food.Name</a:t>
            </a:r>
            <a:r>
              <a:rPr lang="it-IT" dirty="0" smtClean="0"/>
              <a:t> = Recipe.Name_Food </a:t>
            </a:r>
          </a:p>
          <a:p>
            <a:r>
              <a:rPr lang="it-IT" dirty="0" smtClean="0"/>
              <a:t>	 </a:t>
            </a:r>
            <a:endParaRPr lang="it-I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Descrizione </a:t>
            </a:r>
            <a:r>
              <a:rPr lang="it-IT" dirty="0" err="1" smtClean="0"/>
              <a:t>query</a:t>
            </a:r>
            <a:r>
              <a:rPr lang="it-IT" dirty="0" smtClean="0"/>
              <a:t> in SQL (2)</a:t>
            </a:r>
            <a:endParaRPr lang="it-IT" dirty="0"/>
          </a:p>
        </p:txBody>
      </p:sp>
      <p:sp>
        <p:nvSpPr>
          <p:cNvPr id="3" name="CasellaDiTesto 2"/>
          <p:cNvSpPr txBox="1"/>
          <p:nvPr/>
        </p:nvSpPr>
        <p:spPr>
          <a:xfrm>
            <a:off x="755576" y="1700808"/>
            <a:ext cx="8388424" cy="2585323"/>
          </a:xfrm>
          <a:prstGeom prst="rect">
            <a:avLst/>
          </a:prstGeom>
          <a:noFill/>
        </p:spPr>
        <p:txBody>
          <a:bodyPr wrap="square" rtlCol="0">
            <a:spAutoFit/>
          </a:bodyPr>
          <a:lstStyle/>
          <a:p>
            <a:r>
              <a:rPr lang="it-IT" dirty="0" smtClean="0"/>
              <a:t>Q3:</a:t>
            </a:r>
          </a:p>
          <a:p>
            <a:r>
              <a:rPr lang="it-IT" dirty="0" smtClean="0"/>
              <a:t>	</a:t>
            </a:r>
            <a:r>
              <a:rPr lang="it-IT" b="1" dirty="0" smtClean="0">
                <a:solidFill>
                  <a:srgbClr val="002060"/>
                </a:solidFill>
              </a:rPr>
              <a:t>SELECT</a:t>
            </a:r>
            <a:r>
              <a:rPr lang="it-IT" dirty="0" smtClean="0"/>
              <a:t> </a:t>
            </a:r>
            <a:r>
              <a:rPr lang="it-IT" dirty="0" err="1" smtClean="0"/>
              <a:t>Cond_Code</a:t>
            </a:r>
            <a:r>
              <a:rPr lang="it-IT" dirty="0" smtClean="0"/>
              <a:t>, </a:t>
            </a:r>
            <a:r>
              <a:rPr lang="it-IT" dirty="0" err="1" smtClean="0"/>
              <a:t>Cond_Name</a:t>
            </a:r>
            <a:r>
              <a:rPr lang="it-IT" dirty="0" smtClean="0"/>
              <a:t>, Calories  </a:t>
            </a:r>
          </a:p>
          <a:p>
            <a:r>
              <a:rPr lang="it-IT" dirty="0" smtClean="0"/>
              <a:t>	</a:t>
            </a:r>
            <a:r>
              <a:rPr lang="it-IT" b="1" dirty="0" smtClean="0">
                <a:solidFill>
                  <a:srgbClr val="002060"/>
                </a:solidFill>
              </a:rPr>
              <a:t>FROM</a:t>
            </a:r>
            <a:r>
              <a:rPr lang="it-IT" dirty="0" smtClean="0"/>
              <a:t> </a:t>
            </a:r>
            <a:r>
              <a:rPr lang="it-IT" dirty="0" err="1" smtClean="0"/>
              <a:t>Condiment</a:t>
            </a:r>
            <a:endParaRPr lang="it-IT" dirty="0" smtClean="0"/>
          </a:p>
          <a:p>
            <a:r>
              <a:rPr lang="it-IT" dirty="0" smtClean="0"/>
              <a:t>	</a:t>
            </a:r>
            <a:r>
              <a:rPr lang="it-IT" b="1" dirty="0" smtClean="0">
                <a:solidFill>
                  <a:srgbClr val="002060"/>
                </a:solidFill>
              </a:rPr>
              <a:t>WHERE</a:t>
            </a:r>
            <a:r>
              <a:rPr lang="it-IT" dirty="0" smtClean="0"/>
              <a:t> Cond_Name=“</a:t>
            </a:r>
            <a:r>
              <a:rPr lang="it-IT" dirty="0" err="1" smtClean="0"/>
              <a:t>Butter</a:t>
            </a:r>
            <a:r>
              <a:rPr lang="it-IT" dirty="0" smtClean="0"/>
              <a:t>”</a:t>
            </a:r>
          </a:p>
          <a:p>
            <a:endParaRPr lang="it-IT" dirty="0" smtClean="0"/>
          </a:p>
          <a:p>
            <a:r>
              <a:rPr lang="it-IT" dirty="0" smtClean="0"/>
              <a:t>Q4:</a:t>
            </a:r>
          </a:p>
          <a:p>
            <a:r>
              <a:rPr lang="it-IT" dirty="0" smtClean="0"/>
              <a:t>	</a:t>
            </a:r>
            <a:r>
              <a:rPr lang="it-IT" b="1" dirty="0" smtClean="0">
                <a:solidFill>
                  <a:srgbClr val="002060"/>
                </a:solidFill>
              </a:rPr>
              <a:t>SELECT</a:t>
            </a:r>
            <a:r>
              <a:rPr lang="it-IT" dirty="0" smtClean="0"/>
              <a:t> Food.Code, </a:t>
            </a:r>
            <a:r>
              <a:rPr lang="it-IT" dirty="0" err="1" smtClean="0"/>
              <a:t>Food.Name</a:t>
            </a:r>
            <a:r>
              <a:rPr lang="it-IT" dirty="0" smtClean="0"/>
              <a:t>, </a:t>
            </a:r>
            <a:r>
              <a:rPr lang="it-IT" dirty="0" err="1" smtClean="0"/>
              <a:t>Calorie.Portion</a:t>
            </a:r>
            <a:r>
              <a:rPr lang="it-IT" dirty="0" smtClean="0"/>
              <a:t>, </a:t>
            </a:r>
            <a:r>
              <a:rPr lang="it-IT" dirty="0" err="1" smtClean="0"/>
              <a:t>Calorie</a:t>
            </a:r>
            <a:r>
              <a:rPr lang="it-IT" dirty="0" smtClean="0"/>
              <a:t>.</a:t>
            </a:r>
            <a:r>
              <a:rPr lang="it-IT" dirty="0" err="1" smtClean="0"/>
              <a:t>Calories</a:t>
            </a:r>
            <a:r>
              <a:rPr lang="it-IT" dirty="0" smtClean="0"/>
              <a:t>  </a:t>
            </a:r>
          </a:p>
          <a:p>
            <a:r>
              <a:rPr lang="it-IT" dirty="0" smtClean="0"/>
              <a:t>	</a:t>
            </a:r>
            <a:r>
              <a:rPr lang="it-IT" b="1" dirty="0" smtClean="0">
                <a:solidFill>
                  <a:srgbClr val="002060"/>
                </a:solidFill>
              </a:rPr>
              <a:t>FROM</a:t>
            </a:r>
            <a:r>
              <a:rPr lang="it-IT" dirty="0" smtClean="0"/>
              <a:t> Food, Calorie</a:t>
            </a:r>
          </a:p>
          <a:p>
            <a:r>
              <a:rPr lang="it-IT" dirty="0" smtClean="0"/>
              <a:t>	</a:t>
            </a:r>
            <a:r>
              <a:rPr lang="it-IT" b="1" dirty="0" smtClean="0">
                <a:solidFill>
                  <a:srgbClr val="002060"/>
                </a:solidFill>
              </a:rPr>
              <a:t>WHERE</a:t>
            </a:r>
            <a:r>
              <a:rPr lang="it-IT" dirty="0" smtClean="0"/>
              <a:t> Food.Code = </a:t>
            </a:r>
            <a:r>
              <a:rPr lang="it-IT" dirty="0" err="1" smtClean="0"/>
              <a:t>Calorie.Code_Food</a:t>
            </a:r>
            <a:r>
              <a:rPr lang="it-IT" dirty="0" smtClean="0"/>
              <a:t> AND </a:t>
            </a:r>
            <a:r>
              <a:rPr lang="it-IT" dirty="0" err="1" smtClean="0"/>
              <a:t>Calorie.Calories</a:t>
            </a:r>
            <a:r>
              <a:rPr lang="it-IT" dirty="0" smtClean="0"/>
              <a:t>&lt;= 1000</a:t>
            </a:r>
            <a:endParaRPr lang="it-IT"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Riformulazione </a:t>
            </a:r>
            <a:r>
              <a:rPr lang="it-IT" dirty="0" err="1" smtClean="0"/>
              <a:t>query</a:t>
            </a:r>
            <a:endParaRPr lang="it-IT" dirty="0"/>
          </a:p>
        </p:txBody>
      </p:sp>
      <p:sp>
        <p:nvSpPr>
          <p:cNvPr id="3" name="CasellaDiTesto 2"/>
          <p:cNvSpPr txBox="1"/>
          <p:nvPr/>
        </p:nvSpPr>
        <p:spPr>
          <a:xfrm>
            <a:off x="611560" y="1225688"/>
            <a:ext cx="8064896" cy="3139321"/>
          </a:xfrm>
          <a:prstGeom prst="rect">
            <a:avLst/>
          </a:prstGeom>
          <a:noFill/>
        </p:spPr>
        <p:txBody>
          <a:bodyPr wrap="square" rtlCol="0">
            <a:spAutoFit/>
          </a:bodyPr>
          <a:lstStyle/>
          <a:p>
            <a:r>
              <a:rPr lang="it-IT" dirty="0" smtClean="0"/>
              <a:t>La </a:t>
            </a:r>
            <a:r>
              <a:rPr lang="it-IT" dirty="0" err="1" smtClean="0"/>
              <a:t>query</a:t>
            </a:r>
            <a:r>
              <a:rPr lang="it-IT" dirty="0" smtClean="0"/>
              <a:t> scelta per mostrare la riformulazione è </a:t>
            </a:r>
          </a:p>
          <a:p>
            <a:endParaRPr lang="it-IT" dirty="0" smtClean="0"/>
          </a:p>
          <a:p>
            <a:r>
              <a:rPr lang="it-IT" dirty="0" smtClean="0"/>
              <a:t>Q2: Dato un determinato cibo, mostrare i condimenti necessari e la ricetta corrispondente trovata.</a:t>
            </a:r>
          </a:p>
          <a:p>
            <a:endParaRPr lang="it-IT" dirty="0" smtClean="0"/>
          </a:p>
          <a:p>
            <a:r>
              <a:rPr lang="it-IT" dirty="0" smtClean="0"/>
              <a:t>Q2(Code_Food,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smtClean="0">
                <a:solidFill>
                  <a:srgbClr val="002060"/>
                </a:solidFill>
              </a:rPr>
              <a:t>Food</a:t>
            </a:r>
            <a:r>
              <a:rPr lang="it-IT" dirty="0" smtClean="0"/>
              <a:t>(Code_Food, Name_Food), 	</a:t>
            </a:r>
            <a:r>
              <a:rPr lang="it-IT" b="1" dirty="0" smtClean="0">
                <a:solidFill>
                  <a:srgbClr val="002060"/>
                </a:solidFill>
              </a:rPr>
              <a:t>Food_Needing_Condiments</a:t>
            </a:r>
            <a:r>
              <a:rPr lang="it-IT" dirty="0" smtClean="0"/>
              <a:t>(Code_Food, </a:t>
            </a:r>
            <a:r>
              <a:rPr lang="it-IT" dirty="0" err="1" smtClean="0"/>
              <a:t>Cond_Name</a:t>
            </a:r>
            <a:r>
              <a:rPr lang="it-IT" dirty="0" smtClean="0"/>
              <a:t>, _) , 	</a:t>
            </a:r>
            <a:r>
              <a:rPr lang="it-IT" b="1" dirty="0" err="1" smtClean="0">
                <a:solidFill>
                  <a:srgbClr val="002060"/>
                </a:solidFill>
              </a:rPr>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Name_Food=“Angel </a:t>
            </a:r>
            <a:r>
              <a:rPr lang="it-IT" dirty="0" err="1" smtClean="0"/>
              <a:t>food</a:t>
            </a:r>
            <a:r>
              <a:rPr lang="it-IT" dirty="0" smtClean="0"/>
              <a:t> </a:t>
            </a:r>
            <a:r>
              <a:rPr lang="it-IT" dirty="0" err="1" smtClean="0"/>
              <a:t>cake</a:t>
            </a:r>
            <a:r>
              <a:rPr lang="it-IT" dirty="0" smtClean="0"/>
              <a:t>”</a:t>
            </a:r>
          </a:p>
          <a:p>
            <a:endParaRPr lang="it-IT"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Unfolding</a:t>
            </a:r>
            <a:r>
              <a:rPr lang="it-IT" dirty="0" smtClean="0"/>
              <a:t> </a:t>
            </a:r>
            <a:r>
              <a:rPr lang="it-IT" dirty="0" err="1" smtClean="0"/>
              <a:t>algorithm</a:t>
            </a:r>
            <a:endParaRPr lang="it-IT" dirty="0"/>
          </a:p>
        </p:txBody>
      </p:sp>
      <p:sp>
        <p:nvSpPr>
          <p:cNvPr id="3" name="CasellaDiTesto 2"/>
          <p:cNvSpPr txBox="1"/>
          <p:nvPr/>
        </p:nvSpPr>
        <p:spPr>
          <a:xfrm>
            <a:off x="539552" y="1124744"/>
            <a:ext cx="8064896" cy="5632311"/>
          </a:xfrm>
          <a:prstGeom prst="rect">
            <a:avLst/>
          </a:prstGeom>
          <a:noFill/>
        </p:spPr>
        <p:txBody>
          <a:bodyPr wrap="square" rtlCol="0">
            <a:spAutoFit/>
          </a:bodyPr>
          <a:lstStyle/>
          <a:p>
            <a:r>
              <a:rPr lang="it-IT" dirty="0" smtClean="0"/>
              <a:t>La riscrittura della </a:t>
            </a:r>
            <a:r>
              <a:rPr lang="it-IT" dirty="0" err="1" smtClean="0"/>
              <a:t>query</a:t>
            </a:r>
            <a:r>
              <a:rPr lang="it-IT" dirty="0" smtClean="0"/>
              <a:t> in </a:t>
            </a:r>
            <a:r>
              <a:rPr lang="it-IT" dirty="0" err="1" smtClean="0"/>
              <a:t>query</a:t>
            </a:r>
            <a:r>
              <a:rPr lang="it-IT" dirty="0" smtClean="0"/>
              <a:t> su fonti locali viene ottenuto tramite l’</a:t>
            </a:r>
            <a:r>
              <a:rPr lang="it-IT" dirty="0" err="1" smtClean="0"/>
              <a:t>unfolding</a:t>
            </a:r>
            <a:r>
              <a:rPr lang="it-IT" dirty="0" smtClean="0"/>
              <a:t>, cioè, sostituendo ogni atomo che può essere abbinato con testa di qualche vista, dal corpo della vista corrispondente.</a:t>
            </a:r>
          </a:p>
          <a:p>
            <a:r>
              <a:rPr lang="it-IT" dirty="0" smtClean="0"/>
              <a:t>Nel </a:t>
            </a:r>
            <a:r>
              <a:rPr lang="it-IT" dirty="0" err="1" smtClean="0"/>
              <a:t>mapping</a:t>
            </a:r>
            <a:r>
              <a:rPr lang="it-IT" dirty="0" smtClean="0"/>
              <a:t> GAV esistono due regole che corrispondono alla </a:t>
            </a:r>
            <a:r>
              <a:rPr lang="it-IT" dirty="0" err="1" smtClean="0"/>
              <a:t>view</a:t>
            </a:r>
            <a:r>
              <a:rPr lang="it-IT" dirty="0" smtClean="0"/>
              <a:t> Food e un </a:t>
            </a:r>
            <a:r>
              <a:rPr lang="it-IT" dirty="0" err="1" smtClean="0"/>
              <a:t>mapping</a:t>
            </a:r>
            <a:r>
              <a:rPr lang="it-IT" dirty="0" smtClean="0"/>
              <a:t> per le altre. Per cui si ottengono le seguenti due </a:t>
            </a:r>
            <a:r>
              <a:rPr lang="it-IT" dirty="0" err="1" smtClean="0"/>
              <a:t>query</a:t>
            </a:r>
            <a:r>
              <a:rPr lang="it-IT" dirty="0" smtClean="0"/>
              <a:t>:</a:t>
            </a:r>
          </a:p>
          <a:p>
            <a:endParaRPr lang="it-IT" dirty="0" smtClean="0"/>
          </a:p>
          <a:p>
            <a:r>
              <a:rPr lang="it-IT" dirty="0" smtClean="0"/>
              <a:t>Q2.1(Code_Food,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err="1" smtClean="0">
                <a:solidFill>
                  <a:srgbClr val="002060"/>
                </a:solidFill>
                <a:sym typeface="Wingdings" pitchFamily="2" charset="2"/>
              </a:rPr>
              <a:t>Food_Milk</a:t>
            </a:r>
            <a:r>
              <a:rPr lang="it-IT" dirty="0" smtClean="0">
                <a:sym typeface="Wingdings" pitchFamily="2" charset="2"/>
              </a:rPr>
              <a:t>(Code_Food, Name,</a:t>
            </a:r>
            <a:r>
              <a:rPr lang="it-IT" dirty="0" err="1" smtClean="0">
                <a:sym typeface="Wingdings" pitchFamily="2" charset="2"/>
              </a:rPr>
              <a:t>_Food</a:t>
            </a:r>
            <a:r>
              <a:rPr lang="it-IT" dirty="0" smtClean="0">
                <a:sym typeface="Wingdings" pitchFamily="2" charset="2"/>
              </a:rPr>
              <a:t> _,  _ ) , Food_Needing_Condiments_Table(</a:t>
            </a:r>
            <a:r>
              <a:rPr lang="it-IT" dirty="0" smtClean="0"/>
              <a:t>Code_Food ,</a:t>
            </a:r>
            <a:r>
              <a:rPr lang="it-IT" dirty="0" err="1" smtClean="0"/>
              <a:t>Cond_Name</a:t>
            </a:r>
            <a:r>
              <a:rPr lang="it-IT" dirty="0" smtClean="0"/>
              <a:t>,  _ </a:t>
            </a:r>
            <a:r>
              <a:rPr lang="it-IT" dirty="0" smtClean="0">
                <a:sym typeface="Wingdings" pitchFamily="2" charset="2"/>
              </a:rPr>
              <a:t>) , </a:t>
            </a:r>
            <a:r>
              <a:rPr lang="it-IT" dirty="0" err="1" smtClean="0"/>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 = “Angel </a:t>
            </a:r>
            <a:r>
              <a:rPr lang="it-IT" dirty="0" err="1" smtClean="0"/>
              <a:t>food</a:t>
            </a:r>
            <a:r>
              <a:rPr lang="it-IT" dirty="0" smtClean="0"/>
              <a:t> </a:t>
            </a:r>
            <a:r>
              <a:rPr lang="it-IT" dirty="0" err="1" smtClean="0"/>
              <a:t>cake</a:t>
            </a:r>
            <a:r>
              <a:rPr lang="it-IT" dirty="0" smtClean="0"/>
              <a:t>”.</a:t>
            </a:r>
          </a:p>
          <a:p>
            <a:endParaRPr lang="it-IT" dirty="0" smtClean="0"/>
          </a:p>
          <a:p>
            <a:r>
              <a:rPr lang="it-IT" dirty="0" smtClean="0"/>
              <a:t>Q2.2(Code_Food,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smtClean="0">
                <a:solidFill>
                  <a:srgbClr val="002060"/>
                </a:solidFill>
                <a:sym typeface="Wingdings" pitchFamily="2" charset="2"/>
              </a:rPr>
              <a:t>Food_No_Milk</a:t>
            </a:r>
            <a:r>
              <a:rPr lang="it-IT" dirty="0" smtClean="0">
                <a:sym typeface="Wingdings" pitchFamily="2" charset="2"/>
              </a:rPr>
              <a:t>(Code_Food, Name,</a:t>
            </a:r>
            <a:r>
              <a:rPr lang="it-IT" dirty="0" err="1" smtClean="0">
                <a:sym typeface="Wingdings" pitchFamily="2" charset="2"/>
              </a:rPr>
              <a:t>_Food</a:t>
            </a:r>
            <a:r>
              <a:rPr lang="it-IT" dirty="0" smtClean="0">
                <a:sym typeface="Wingdings" pitchFamily="2" charset="2"/>
              </a:rPr>
              <a:t> _,  _ ) , Food_Needing_Condiments_Table(</a:t>
            </a:r>
            <a:r>
              <a:rPr lang="it-IT" dirty="0" smtClean="0"/>
              <a:t>Code_Food ,</a:t>
            </a:r>
            <a:r>
              <a:rPr lang="it-IT" dirty="0" err="1" smtClean="0"/>
              <a:t>Cond_Name</a:t>
            </a:r>
            <a:r>
              <a:rPr lang="it-IT" dirty="0" smtClean="0"/>
              <a:t>,  _ </a:t>
            </a:r>
            <a:r>
              <a:rPr lang="it-IT" dirty="0" smtClean="0">
                <a:sym typeface="Wingdings" pitchFamily="2" charset="2"/>
              </a:rPr>
              <a:t>) , </a:t>
            </a:r>
            <a:r>
              <a:rPr lang="it-IT" dirty="0" err="1" smtClean="0"/>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 = “Angel </a:t>
            </a:r>
            <a:r>
              <a:rPr lang="it-IT" dirty="0" err="1" smtClean="0"/>
              <a:t>food</a:t>
            </a:r>
            <a:r>
              <a:rPr lang="it-IT" dirty="0" smtClean="0"/>
              <a:t> </a:t>
            </a:r>
            <a:r>
              <a:rPr lang="it-IT" dirty="0" err="1" smtClean="0"/>
              <a:t>cake</a:t>
            </a:r>
            <a:r>
              <a:rPr lang="it-IT" dirty="0" smtClean="0"/>
              <a:t>”.</a:t>
            </a:r>
          </a:p>
          <a:p>
            <a:endParaRPr lang="it-IT" dirty="0" smtClean="0"/>
          </a:p>
          <a:p>
            <a:r>
              <a:rPr lang="it-IT" dirty="0" smtClean="0"/>
              <a:t>Il risultato della </a:t>
            </a:r>
            <a:r>
              <a:rPr lang="it-IT" dirty="0" err="1" smtClean="0"/>
              <a:t>query</a:t>
            </a:r>
            <a:r>
              <a:rPr lang="it-IT" dirty="0" smtClean="0"/>
              <a:t> è ottenuta calcolando Q2.1 ∪ Q2.2 .</a:t>
            </a:r>
          </a:p>
          <a:p>
            <a:endParaRPr lang="it-IT"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Bucket</a:t>
            </a:r>
            <a:r>
              <a:rPr lang="it-IT" dirty="0" smtClean="0"/>
              <a:t> </a:t>
            </a:r>
            <a:r>
              <a:rPr lang="it-IT" dirty="0" err="1" smtClean="0"/>
              <a:t>algorithm</a:t>
            </a:r>
            <a:r>
              <a:rPr lang="it-IT" dirty="0" smtClean="0"/>
              <a:t>(1)</a:t>
            </a:r>
            <a:endParaRPr lang="it-IT" dirty="0"/>
          </a:p>
        </p:txBody>
      </p:sp>
      <p:sp>
        <p:nvSpPr>
          <p:cNvPr id="3" name="CasellaDiTesto 2"/>
          <p:cNvSpPr txBox="1"/>
          <p:nvPr/>
        </p:nvSpPr>
        <p:spPr>
          <a:xfrm>
            <a:off x="611560" y="1484784"/>
            <a:ext cx="8208912" cy="3262432"/>
          </a:xfrm>
          <a:prstGeom prst="rect">
            <a:avLst/>
          </a:prstGeom>
          <a:noFill/>
        </p:spPr>
        <p:txBody>
          <a:bodyPr wrap="square" rtlCol="0">
            <a:spAutoFit/>
          </a:bodyPr>
          <a:lstStyle/>
          <a:p>
            <a:r>
              <a:rPr lang="it-IT" dirty="0" smtClean="0"/>
              <a:t>Primo </a:t>
            </a:r>
            <a:r>
              <a:rPr lang="it-IT" dirty="0" err="1" smtClean="0"/>
              <a:t>step</a:t>
            </a:r>
            <a:r>
              <a:rPr lang="it-IT" dirty="0" smtClean="0"/>
              <a:t>:</a:t>
            </a:r>
          </a:p>
          <a:p>
            <a:pPr>
              <a:buFont typeface="Wingdings" pitchFamily="2" charset="2"/>
              <a:buChar char="§"/>
            </a:pPr>
            <a:r>
              <a:rPr lang="it-IT" dirty="0" smtClean="0"/>
              <a:t>   Si costruisce per ogni atomo g del corpo della </a:t>
            </a:r>
            <a:r>
              <a:rPr lang="it-IT" dirty="0" err="1" smtClean="0"/>
              <a:t>query</a:t>
            </a:r>
            <a:r>
              <a:rPr lang="it-IT" dirty="0" smtClean="0"/>
              <a:t> globale il suo </a:t>
            </a:r>
            <a:r>
              <a:rPr lang="it-IT" sz="2000" b="1" u="sng" dirty="0" err="1" smtClean="0"/>
              <a:t>bucket</a:t>
            </a:r>
            <a:r>
              <a:rPr lang="it-IT" dirty="0" smtClean="0"/>
              <a:t> che </a:t>
            </a:r>
            <a:r>
              <a:rPr lang="it-IT" dirty="0" err="1" smtClean="0"/>
              <a:t>ragruppa</a:t>
            </a:r>
            <a:r>
              <a:rPr lang="it-IT" dirty="0" smtClean="0"/>
              <a:t> tutte le fonti locali da cui g può essere dedotto.</a:t>
            </a:r>
          </a:p>
          <a:p>
            <a:pPr>
              <a:buFont typeface="Wingdings" pitchFamily="2" charset="2"/>
              <a:buChar char="§"/>
            </a:pPr>
            <a:endParaRPr lang="it-IT" dirty="0" smtClean="0"/>
          </a:p>
          <a:p>
            <a:r>
              <a:rPr lang="it-IT" dirty="0" smtClean="0"/>
              <a:t>Q2(Code_Food,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smtClean="0">
                <a:solidFill>
                  <a:srgbClr val="009E47"/>
                </a:solidFill>
              </a:rPr>
              <a:t>Food</a:t>
            </a:r>
            <a:r>
              <a:rPr lang="it-IT" dirty="0" smtClean="0"/>
              <a:t>(Code_Food, Name_Food), 	</a:t>
            </a:r>
            <a:r>
              <a:rPr lang="it-IT" b="1" dirty="0" smtClean="0">
                <a:solidFill>
                  <a:srgbClr val="C00000"/>
                </a:solidFill>
              </a:rPr>
              <a:t>Food_Needing_Condiments</a:t>
            </a:r>
            <a:r>
              <a:rPr lang="it-IT" dirty="0" smtClean="0">
                <a:solidFill>
                  <a:srgbClr val="C00000"/>
                </a:solidFill>
              </a:rPr>
              <a:t>(</a:t>
            </a:r>
            <a:r>
              <a:rPr lang="it-IT" dirty="0" smtClean="0"/>
              <a:t>Code_Food, </a:t>
            </a:r>
            <a:r>
              <a:rPr lang="it-IT" dirty="0" err="1" smtClean="0"/>
              <a:t>Cond_Name</a:t>
            </a:r>
            <a:r>
              <a:rPr lang="it-IT" dirty="0" smtClean="0"/>
              <a:t>, _) , 	</a:t>
            </a:r>
            <a:r>
              <a:rPr lang="it-IT" b="1" dirty="0" err="1" smtClean="0">
                <a:solidFill>
                  <a:srgbClr val="0070C0"/>
                </a:solidFill>
              </a:rPr>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Name_Food=“Angel </a:t>
            </a:r>
            <a:r>
              <a:rPr lang="it-IT" dirty="0" err="1" smtClean="0"/>
              <a:t>food</a:t>
            </a:r>
            <a:r>
              <a:rPr lang="it-IT" dirty="0" smtClean="0"/>
              <a:t> </a:t>
            </a:r>
            <a:r>
              <a:rPr lang="it-IT" dirty="0" err="1" smtClean="0"/>
              <a:t>cake</a:t>
            </a:r>
            <a:r>
              <a:rPr lang="it-IT" dirty="0" smtClean="0"/>
              <a:t>”.</a:t>
            </a:r>
          </a:p>
          <a:p>
            <a:r>
              <a:rPr lang="it-IT" sz="2400" dirty="0" err="1" smtClean="0"/>
              <a:t>Buckets</a:t>
            </a:r>
            <a:r>
              <a:rPr lang="it-IT" sz="2400" dirty="0" smtClean="0"/>
              <a:t>:</a:t>
            </a:r>
          </a:p>
          <a:p>
            <a:endParaRPr lang="it-IT" dirty="0" smtClean="0"/>
          </a:p>
        </p:txBody>
      </p:sp>
      <p:sp>
        <p:nvSpPr>
          <p:cNvPr id="4" name="CasellaDiTesto 3"/>
          <p:cNvSpPr txBox="1"/>
          <p:nvPr/>
        </p:nvSpPr>
        <p:spPr>
          <a:xfrm>
            <a:off x="611560" y="4437112"/>
            <a:ext cx="2088232" cy="2308324"/>
          </a:xfrm>
          <a:prstGeom prst="rect">
            <a:avLst/>
          </a:prstGeom>
          <a:noFill/>
        </p:spPr>
        <p:txBody>
          <a:bodyPr wrap="square" rtlCol="0">
            <a:spAutoFit/>
          </a:bodyPr>
          <a:lstStyle/>
          <a:p>
            <a:r>
              <a:rPr lang="it-IT" b="1" dirty="0" err="1" smtClean="0">
                <a:solidFill>
                  <a:srgbClr val="00B050"/>
                </a:solidFill>
              </a:rPr>
              <a:t>Food_Milk</a:t>
            </a:r>
            <a:endParaRPr lang="it-IT" b="1" dirty="0" smtClean="0">
              <a:solidFill>
                <a:srgbClr val="00B050"/>
              </a:solidFill>
            </a:endParaRPr>
          </a:p>
          <a:p>
            <a:r>
              <a:rPr lang="it-IT" dirty="0" smtClean="0"/>
              <a:t>(Code_Food,</a:t>
            </a:r>
          </a:p>
          <a:p>
            <a:r>
              <a:rPr lang="it-IT" dirty="0" smtClean="0"/>
              <a:t>Name_Food,v1,v2)</a:t>
            </a:r>
          </a:p>
          <a:p>
            <a:endParaRPr lang="it-IT" b="1" dirty="0" smtClean="0">
              <a:solidFill>
                <a:srgbClr val="00B050"/>
              </a:solidFill>
            </a:endParaRPr>
          </a:p>
          <a:p>
            <a:r>
              <a:rPr lang="it-IT" b="1" dirty="0" smtClean="0">
                <a:solidFill>
                  <a:srgbClr val="00B050"/>
                </a:solidFill>
              </a:rPr>
              <a:t>Food_No_Milk</a:t>
            </a:r>
          </a:p>
          <a:p>
            <a:r>
              <a:rPr lang="it-IT" dirty="0" smtClean="0"/>
              <a:t>(Code_Food,</a:t>
            </a:r>
          </a:p>
          <a:p>
            <a:r>
              <a:rPr lang="it-IT" dirty="0" smtClean="0"/>
              <a:t>Name_Food,v1,v2)</a:t>
            </a:r>
          </a:p>
          <a:p>
            <a:endParaRPr lang="it-IT" b="1" dirty="0">
              <a:solidFill>
                <a:srgbClr val="00B050"/>
              </a:solidFill>
            </a:endParaRPr>
          </a:p>
        </p:txBody>
      </p:sp>
      <p:sp>
        <p:nvSpPr>
          <p:cNvPr id="5" name="CasellaDiTesto 4"/>
          <p:cNvSpPr txBox="1"/>
          <p:nvPr/>
        </p:nvSpPr>
        <p:spPr>
          <a:xfrm>
            <a:off x="2627784" y="4437112"/>
            <a:ext cx="3960440" cy="646331"/>
          </a:xfrm>
          <a:prstGeom prst="rect">
            <a:avLst/>
          </a:prstGeom>
          <a:noFill/>
        </p:spPr>
        <p:txBody>
          <a:bodyPr wrap="square" rtlCol="0">
            <a:spAutoFit/>
          </a:bodyPr>
          <a:lstStyle/>
          <a:p>
            <a:r>
              <a:rPr lang="it-IT" b="1" dirty="0" smtClean="0">
                <a:solidFill>
                  <a:srgbClr val="C00000"/>
                </a:solidFill>
              </a:rPr>
              <a:t>Food_Needing_Condiments_Table</a:t>
            </a:r>
          </a:p>
          <a:p>
            <a:r>
              <a:rPr lang="it-IT" dirty="0" smtClean="0"/>
              <a:t>(Code_Food,</a:t>
            </a:r>
            <a:r>
              <a:rPr lang="it-IT" dirty="0" err="1" smtClean="0"/>
              <a:t>Con_Name</a:t>
            </a:r>
            <a:r>
              <a:rPr lang="it-IT" dirty="0" smtClean="0"/>
              <a:t>,v3)</a:t>
            </a:r>
            <a:endParaRPr lang="it-IT" dirty="0"/>
          </a:p>
        </p:txBody>
      </p:sp>
      <p:sp>
        <p:nvSpPr>
          <p:cNvPr id="6" name="CasellaDiTesto 5"/>
          <p:cNvSpPr txBox="1"/>
          <p:nvPr/>
        </p:nvSpPr>
        <p:spPr>
          <a:xfrm>
            <a:off x="6948264" y="4437112"/>
            <a:ext cx="1691680" cy="1754326"/>
          </a:xfrm>
          <a:prstGeom prst="rect">
            <a:avLst/>
          </a:prstGeom>
          <a:noFill/>
        </p:spPr>
        <p:txBody>
          <a:bodyPr wrap="square" rtlCol="0">
            <a:spAutoFit/>
          </a:bodyPr>
          <a:lstStyle/>
          <a:p>
            <a:r>
              <a:rPr lang="it-IT" b="1" dirty="0" err="1" smtClean="0">
                <a:solidFill>
                  <a:srgbClr val="0070C0"/>
                </a:solidFill>
              </a:rPr>
              <a:t>Recipe</a:t>
            </a:r>
            <a:endParaRPr lang="it-IT" b="1" dirty="0" smtClean="0">
              <a:solidFill>
                <a:srgbClr val="0070C0"/>
              </a:solidFill>
            </a:endParaRPr>
          </a:p>
          <a:p>
            <a:r>
              <a:rPr lang="it-IT" dirty="0" smtClean="0"/>
              <a:t>(Name_Food, </a:t>
            </a:r>
            <a:r>
              <a:rPr lang="it-IT" dirty="0" err="1" smtClean="0"/>
              <a:t>Name_Rec</a:t>
            </a:r>
            <a:r>
              <a:rPr lang="it-IT" dirty="0" smtClean="0"/>
              <a:t>,</a:t>
            </a:r>
            <a:r>
              <a:rPr lang="it-IT" dirty="0" err="1" smtClean="0"/>
              <a:t>Ingredients</a:t>
            </a:r>
            <a:r>
              <a:rPr lang="it-IT" dirty="0" smtClean="0"/>
              <a:t>,</a:t>
            </a:r>
            <a:r>
              <a:rPr lang="it-IT" dirty="0" err="1" smtClean="0"/>
              <a:t>Dorections</a:t>
            </a:r>
            <a:r>
              <a:rPr lang="it-IT" dirty="0" smtClean="0"/>
              <a:t>,Time,</a:t>
            </a:r>
            <a:r>
              <a:rPr lang="it-IT" dirty="0" err="1" smtClean="0"/>
              <a:t>Difficulty</a:t>
            </a:r>
            <a:r>
              <a:rPr lang="it-IT" dirty="0" smtClean="0"/>
              <a:t>,Date)</a:t>
            </a:r>
            <a:endParaRPr lang="it-IT" dirty="0"/>
          </a:p>
        </p:txBody>
      </p:sp>
      <p:sp>
        <p:nvSpPr>
          <p:cNvPr id="8" name="Rettangolo arrotondato 7"/>
          <p:cNvSpPr/>
          <p:nvPr/>
        </p:nvSpPr>
        <p:spPr>
          <a:xfrm>
            <a:off x="467544" y="4365104"/>
            <a:ext cx="2088232" cy="2088232"/>
          </a:xfrm>
          <a:prstGeom prst="round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arrotondato 8"/>
          <p:cNvSpPr/>
          <p:nvPr/>
        </p:nvSpPr>
        <p:spPr>
          <a:xfrm>
            <a:off x="2627784" y="4365104"/>
            <a:ext cx="3960440" cy="1152128"/>
          </a:xfrm>
          <a:prstGeom prst="round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arrotondato 9"/>
          <p:cNvSpPr/>
          <p:nvPr/>
        </p:nvSpPr>
        <p:spPr>
          <a:xfrm>
            <a:off x="6732240" y="4437112"/>
            <a:ext cx="1979712" cy="1656184"/>
          </a:xfrm>
          <a:prstGeom prst="round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slide(fromBottom)">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slide(fromBottom)">
                                      <p:cBhvr>
                                        <p:cTn id="15" dur="500"/>
                                        <p:tgtEl>
                                          <p:spTgt spid="9"/>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slide(fromBottom)">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slide(fromBottom)">
                                      <p:cBhvr>
                                        <p:cTn id="23" dur="500"/>
                                        <p:tgtEl>
                                          <p:spTgt spid="10"/>
                                        </p:tgtEl>
                                      </p:cBhvr>
                                    </p:animEffect>
                                  </p:childTnLst>
                                </p:cTn>
                              </p:par>
                              <p:par>
                                <p:cTn id="24" presetID="12" presetClass="entr" presetSubtype="4"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slide(fromBottom)">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err="1" smtClean="0"/>
              <a:t>Bucket</a:t>
            </a:r>
            <a:r>
              <a:rPr lang="it-IT" dirty="0" smtClean="0"/>
              <a:t> </a:t>
            </a:r>
            <a:r>
              <a:rPr lang="it-IT" dirty="0" err="1" smtClean="0"/>
              <a:t>algorithm</a:t>
            </a:r>
            <a:r>
              <a:rPr lang="it-IT" dirty="0" smtClean="0"/>
              <a:t>(1)</a:t>
            </a:r>
            <a:endParaRPr lang="it-IT" dirty="0"/>
          </a:p>
        </p:txBody>
      </p:sp>
      <p:sp>
        <p:nvSpPr>
          <p:cNvPr id="3" name="CasellaDiTesto 2"/>
          <p:cNvSpPr txBox="1"/>
          <p:nvPr/>
        </p:nvSpPr>
        <p:spPr>
          <a:xfrm>
            <a:off x="611560" y="1484784"/>
            <a:ext cx="8208912" cy="3170099"/>
          </a:xfrm>
          <a:prstGeom prst="rect">
            <a:avLst/>
          </a:prstGeom>
          <a:noFill/>
        </p:spPr>
        <p:txBody>
          <a:bodyPr wrap="square" rtlCol="0">
            <a:spAutoFit/>
          </a:bodyPr>
          <a:lstStyle/>
          <a:p>
            <a:r>
              <a:rPr lang="it-IT" dirty="0" smtClean="0"/>
              <a:t>Primo </a:t>
            </a:r>
            <a:r>
              <a:rPr lang="it-IT" dirty="0" err="1" smtClean="0"/>
              <a:t>step</a:t>
            </a:r>
            <a:r>
              <a:rPr lang="it-IT" dirty="0" smtClean="0"/>
              <a:t>:</a:t>
            </a:r>
          </a:p>
          <a:p>
            <a:pPr>
              <a:buFont typeface="Wingdings" pitchFamily="2" charset="2"/>
              <a:buChar char="§"/>
            </a:pPr>
            <a:r>
              <a:rPr lang="it-IT" dirty="0" smtClean="0"/>
              <a:t>   Si costruisce per ogni atomo g del corpo della </a:t>
            </a:r>
            <a:r>
              <a:rPr lang="it-IT" dirty="0" err="1" smtClean="0"/>
              <a:t>query</a:t>
            </a:r>
            <a:r>
              <a:rPr lang="it-IT" dirty="0" smtClean="0"/>
              <a:t> globale il suo </a:t>
            </a:r>
            <a:r>
              <a:rPr lang="it-IT" sz="2000" b="1" u="sng" dirty="0" err="1" smtClean="0"/>
              <a:t>bucke</a:t>
            </a:r>
            <a:r>
              <a:rPr lang="it-IT" b="1" dirty="0" err="1" smtClean="0"/>
              <a:t>t</a:t>
            </a:r>
            <a:r>
              <a:rPr lang="it-IT" dirty="0" smtClean="0"/>
              <a:t> che </a:t>
            </a:r>
            <a:r>
              <a:rPr lang="it-IT" dirty="0" err="1" smtClean="0"/>
              <a:t>ragruppa</a:t>
            </a:r>
            <a:r>
              <a:rPr lang="it-IT" dirty="0" smtClean="0"/>
              <a:t> tutte le fonti locali da cui g può essere dedotto.</a:t>
            </a:r>
          </a:p>
          <a:p>
            <a:pPr>
              <a:buFont typeface="Wingdings" pitchFamily="2" charset="2"/>
              <a:buChar char="§"/>
            </a:pPr>
            <a:endParaRPr lang="it-IT" dirty="0" smtClean="0"/>
          </a:p>
          <a:p>
            <a:r>
              <a:rPr lang="it-IT" dirty="0" smtClean="0"/>
              <a:t>Q2(Code_Food,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smtClean="0">
                <a:solidFill>
                  <a:srgbClr val="009E47"/>
                </a:solidFill>
              </a:rPr>
              <a:t>Food</a:t>
            </a:r>
            <a:r>
              <a:rPr lang="it-IT" dirty="0" smtClean="0"/>
              <a:t>(Code_Food, Name_Food), 	</a:t>
            </a:r>
            <a:r>
              <a:rPr lang="it-IT" b="1" dirty="0" smtClean="0">
                <a:solidFill>
                  <a:srgbClr val="C00000"/>
                </a:solidFill>
              </a:rPr>
              <a:t>Food_Needing_Condiments</a:t>
            </a:r>
            <a:r>
              <a:rPr lang="it-IT" dirty="0" smtClean="0">
                <a:solidFill>
                  <a:srgbClr val="C00000"/>
                </a:solidFill>
              </a:rPr>
              <a:t>(</a:t>
            </a:r>
            <a:r>
              <a:rPr lang="it-IT" dirty="0" smtClean="0"/>
              <a:t>Code_Food, </a:t>
            </a:r>
            <a:r>
              <a:rPr lang="it-IT" dirty="0" err="1" smtClean="0"/>
              <a:t>Cond_Name</a:t>
            </a:r>
            <a:r>
              <a:rPr lang="it-IT" dirty="0" smtClean="0"/>
              <a:t>, _) , 	</a:t>
            </a:r>
            <a:r>
              <a:rPr lang="it-IT" b="1" dirty="0" err="1" smtClean="0">
                <a:solidFill>
                  <a:srgbClr val="0070C0"/>
                </a:solidFill>
              </a:rPr>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Name_Food=“Angel </a:t>
            </a:r>
            <a:r>
              <a:rPr lang="it-IT" dirty="0" err="1" smtClean="0"/>
              <a:t>food</a:t>
            </a:r>
            <a:r>
              <a:rPr lang="it-IT" dirty="0" smtClean="0"/>
              <a:t> </a:t>
            </a:r>
            <a:r>
              <a:rPr lang="it-IT" dirty="0" err="1" smtClean="0"/>
              <a:t>cake</a:t>
            </a:r>
            <a:r>
              <a:rPr lang="it-IT" dirty="0" smtClean="0"/>
              <a:t>”.</a:t>
            </a:r>
          </a:p>
          <a:p>
            <a:endParaRPr lang="it-IT" dirty="0" smtClean="0"/>
          </a:p>
          <a:p>
            <a:endParaRPr lang="it-IT" dirty="0" smtClean="0"/>
          </a:p>
        </p:txBody>
      </p:sp>
      <p:sp>
        <p:nvSpPr>
          <p:cNvPr id="4" name="CasellaDiTesto 3"/>
          <p:cNvSpPr txBox="1"/>
          <p:nvPr/>
        </p:nvSpPr>
        <p:spPr>
          <a:xfrm>
            <a:off x="683568" y="4725144"/>
            <a:ext cx="7848872" cy="646331"/>
          </a:xfrm>
          <a:prstGeom prst="rect">
            <a:avLst/>
          </a:prstGeom>
          <a:noFill/>
        </p:spPr>
        <p:txBody>
          <a:bodyPr wrap="square" rtlCol="0">
            <a:spAutoFit/>
          </a:bodyPr>
          <a:lstStyle/>
          <a:p>
            <a:r>
              <a:rPr lang="it-IT" b="1" dirty="0" err="1" smtClean="0">
                <a:solidFill>
                  <a:srgbClr val="00B050"/>
                </a:solidFill>
              </a:rPr>
              <a:t>Food_Milk</a:t>
            </a:r>
            <a:r>
              <a:rPr lang="it-IT" b="1" dirty="0" smtClean="0">
                <a:solidFill>
                  <a:srgbClr val="00B050"/>
                </a:solidFill>
              </a:rPr>
              <a:t>        	   </a:t>
            </a:r>
            <a:r>
              <a:rPr lang="it-IT" b="1" dirty="0" smtClean="0">
                <a:solidFill>
                  <a:srgbClr val="C00000"/>
                </a:solidFill>
              </a:rPr>
              <a:t>Food_Needing_Condiments_Table        </a:t>
            </a:r>
            <a:r>
              <a:rPr lang="it-IT" b="1" dirty="0" err="1" smtClean="0">
                <a:solidFill>
                  <a:srgbClr val="0070C0"/>
                </a:solidFill>
              </a:rPr>
              <a:t>Recipe</a:t>
            </a:r>
            <a:endParaRPr lang="it-IT" b="1" dirty="0" smtClean="0">
              <a:solidFill>
                <a:srgbClr val="0070C0"/>
              </a:solidFill>
            </a:endParaRPr>
          </a:p>
          <a:p>
            <a:endParaRPr lang="it-IT" b="1" dirty="0">
              <a:solidFill>
                <a:srgbClr val="00B050"/>
              </a:solidFill>
            </a:endParaRPr>
          </a:p>
        </p:txBody>
      </p:sp>
      <p:sp>
        <p:nvSpPr>
          <p:cNvPr id="7" name="Rettangolo arrotondato 6"/>
          <p:cNvSpPr/>
          <p:nvPr/>
        </p:nvSpPr>
        <p:spPr>
          <a:xfrm>
            <a:off x="611560" y="4725144"/>
            <a:ext cx="7632848"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611560" y="5517232"/>
            <a:ext cx="7848872" cy="646331"/>
          </a:xfrm>
          <a:prstGeom prst="rect">
            <a:avLst/>
          </a:prstGeom>
          <a:noFill/>
        </p:spPr>
        <p:txBody>
          <a:bodyPr wrap="square" rtlCol="0">
            <a:spAutoFit/>
          </a:bodyPr>
          <a:lstStyle/>
          <a:p>
            <a:r>
              <a:rPr lang="it-IT" b="1" dirty="0" smtClean="0">
                <a:solidFill>
                  <a:srgbClr val="00B050"/>
                </a:solidFill>
              </a:rPr>
              <a:t>Food_No_Milk         </a:t>
            </a:r>
            <a:r>
              <a:rPr lang="it-IT" b="1" dirty="0" smtClean="0">
                <a:solidFill>
                  <a:srgbClr val="C00000"/>
                </a:solidFill>
              </a:rPr>
              <a:t>Food_Needing_Condiments_Table       </a:t>
            </a:r>
            <a:r>
              <a:rPr lang="it-IT" b="1" dirty="0" err="1" smtClean="0">
                <a:solidFill>
                  <a:srgbClr val="0070C0"/>
                </a:solidFill>
              </a:rPr>
              <a:t>Recipe</a:t>
            </a:r>
            <a:endParaRPr lang="it-IT" b="1" dirty="0" smtClean="0">
              <a:solidFill>
                <a:srgbClr val="0070C0"/>
              </a:solidFill>
            </a:endParaRPr>
          </a:p>
          <a:p>
            <a:endParaRPr lang="it-IT" b="1" dirty="0">
              <a:solidFill>
                <a:srgbClr val="00B050"/>
              </a:solidFill>
            </a:endParaRPr>
          </a:p>
        </p:txBody>
      </p:sp>
      <p:sp>
        <p:nvSpPr>
          <p:cNvPr id="9" name="Rettangolo arrotondato 8"/>
          <p:cNvSpPr/>
          <p:nvPr/>
        </p:nvSpPr>
        <p:spPr>
          <a:xfrm>
            <a:off x="611560" y="5445224"/>
            <a:ext cx="7632848" cy="5040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slide(fromBottom)">
                                      <p:cBhvr>
                                        <p:cTn id="7" dur="500"/>
                                        <p:tgtEl>
                                          <p:spTgt spid="8"/>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slide(fromBottom)">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755576" y="1412776"/>
            <a:ext cx="7848872" cy="4801314"/>
          </a:xfrm>
          <a:prstGeom prst="rect">
            <a:avLst/>
          </a:prstGeom>
          <a:noFill/>
        </p:spPr>
        <p:txBody>
          <a:bodyPr wrap="square" rtlCol="0">
            <a:spAutoFit/>
          </a:bodyPr>
          <a:lstStyle/>
          <a:p>
            <a:r>
              <a:rPr lang="it-IT" dirty="0" smtClean="0"/>
              <a:t>Secondo </a:t>
            </a:r>
            <a:r>
              <a:rPr lang="it-IT" dirty="0" err="1" smtClean="0"/>
              <a:t>step</a:t>
            </a:r>
            <a:r>
              <a:rPr lang="it-IT" dirty="0" smtClean="0"/>
              <a:t>:</a:t>
            </a:r>
          </a:p>
          <a:p>
            <a:pPr>
              <a:buFont typeface="Wingdings" pitchFamily="2" charset="2"/>
              <a:buChar char="§"/>
            </a:pPr>
            <a:r>
              <a:rPr lang="it-IT" dirty="0" smtClean="0"/>
              <a:t>  Consiste nel costruire una serie di </a:t>
            </a:r>
            <a:r>
              <a:rPr lang="it-IT" sz="2000" b="1" u="sng" dirty="0" err="1" smtClean="0"/>
              <a:t>query</a:t>
            </a:r>
            <a:r>
              <a:rPr lang="it-IT" sz="2000" b="1" u="sng" dirty="0" smtClean="0"/>
              <a:t> candidate </a:t>
            </a:r>
            <a:r>
              <a:rPr lang="it-IT" dirty="0" smtClean="0"/>
              <a:t>che si ottengono combinando gli atomi di ogni </a:t>
            </a:r>
            <a:r>
              <a:rPr lang="it-IT" dirty="0" err="1" smtClean="0"/>
              <a:t>bucket</a:t>
            </a:r>
            <a:r>
              <a:rPr lang="it-IT" dirty="0" smtClean="0"/>
              <a:t>.</a:t>
            </a:r>
          </a:p>
          <a:p>
            <a:pPr>
              <a:buFont typeface="Wingdings" pitchFamily="2" charset="2"/>
              <a:buChar char="§"/>
            </a:pPr>
            <a:endParaRPr lang="it-IT" dirty="0" smtClean="0"/>
          </a:p>
          <a:p>
            <a:r>
              <a:rPr lang="it-IT" dirty="0" smtClean="0"/>
              <a:t>Q2.1(Code_Food,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err="1" smtClean="0">
                <a:solidFill>
                  <a:srgbClr val="00B050"/>
                </a:solidFill>
                <a:sym typeface="Wingdings" pitchFamily="2" charset="2"/>
              </a:rPr>
              <a:t>Food_Milk</a:t>
            </a:r>
            <a:r>
              <a:rPr lang="it-IT" dirty="0" smtClean="0">
                <a:sym typeface="Wingdings" pitchFamily="2" charset="2"/>
              </a:rPr>
              <a:t>(Code_Food, Name,</a:t>
            </a:r>
            <a:r>
              <a:rPr lang="it-IT" dirty="0" err="1" smtClean="0">
                <a:sym typeface="Wingdings" pitchFamily="2" charset="2"/>
              </a:rPr>
              <a:t>_Food</a:t>
            </a:r>
            <a:r>
              <a:rPr lang="it-IT" dirty="0" smtClean="0">
                <a:sym typeface="Wingdings" pitchFamily="2" charset="2"/>
              </a:rPr>
              <a:t> _,  _ ) , </a:t>
            </a:r>
            <a:r>
              <a:rPr lang="it-IT" b="1" dirty="0" smtClean="0">
                <a:solidFill>
                  <a:srgbClr val="C00000"/>
                </a:solidFill>
                <a:sym typeface="Wingdings" pitchFamily="2" charset="2"/>
              </a:rPr>
              <a:t>Food_Needing_Condiments_Table</a:t>
            </a:r>
            <a:r>
              <a:rPr lang="it-IT" dirty="0" smtClean="0">
                <a:sym typeface="Wingdings" pitchFamily="2" charset="2"/>
              </a:rPr>
              <a:t>(</a:t>
            </a:r>
            <a:r>
              <a:rPr lang="it-IT" dirty="0" smtClean="0"/>
              <a:t>Code_Food ,</a:t>
            </a:r>
            <a:r>
              <a:rPr lang="it-IT" dirty="0" err="1" smtClean="0"/>
              <a:t>Cond_Name</a:t>
            </a:r>
            <a:r>
              <a:rPr lang="it-IT" dirty="0" smtClean="0"/>
              <a:t>,  _ </a:t>
            </a:r>
            <a:r>
              <a:rPr lang="it-IT" dirty="0" smtClean="0">
                <a:sym typeface="Wingdings" pitchFamily="2" charset="2"/>
              </a:rPr>
              <a:t>) , </a:t>
            </a:r>
            <a:r>
              <a:rPr lang="it-IT" b="1" dirty="0" err="1" smtClean="0">
                <a:solidFill>
                  <a:srgbClr val="002060"/>
                </a:solidFill>
              </a:rPr>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 = “Angel </a:t>
            </a:r>
            <a:r>
              <a:rPr lang="it-IT" dirty="0" err="1" smtClean="0"/>
              <a:t>food</a:t>
            </a:r>
            <a:r>
              <a:rPr lang="it-IT" dirty="0" smtClean="0"/>
              <a:t> </a:t>
            </a:r>
            <a:r>
              <a:rPr lang="it-IT" dirty="0" err="1" smtClean="0"/>
              <a:t>cake</a:t>
            </a:r>
            <a:r>
              <a:rPr lang="it-IT" dirty="0" smtClean="0"/>
              <a:t>”.</a:t>
            </a:r>
          </a:p>
          <a:p>
            <a:endParaRPr lang="it-IT" dirty="0" smtClean="0"/>
          </a:p>
          <a:p>
            <a:r>
              <a:rPr lang="it-IT" dirty="0" smtClean="0"/>
              <a:t>Q2.2(Code_Food, Name_Food, </a:t>
            </a:r>
            <a:r>
              <a:rPr lang="it-IT" dirty="0" err="1" smtClean="0"/>
              <a:t>Cond_Name</a:t>
            </a:r>
            <a:r>
              <a:rPr lang="it-IT" dirty="0" smtClean="0"/>
              <a:t>,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a:t>
            </a:r>
            <a:r>
              <a:rPr lang="it-IT" b="1" dirty="0" smtClean="0">
                <a:solidFill>
                  <a:srgbClr val="00B050"/>
                </a:solidFill>
                <a:sym typeface="Wingdings" pitchFamily="2" charset="2"/>
              </a:rPr>
              <a:t>Food_No_Milk</a:t>
            </a:r>
            <a:r>
              <a:rPr lang="it-IT" dirty="0" smtClean="0">
                <a:sym typeface="Wingdings" pitchFamily="2" charset="2"/>
              </a:rPr>
              <a:t>(Code_Food, Name,</a:t>
            </a:r>
            <a:r>
              <a:rPr lang="it-IT" dirty="0" err="1" smtClean="0">
                <a:sym typeface="Wingdings" pitchFamily="2" charset="2"/>
              </a:rPr>
              <a:t>_Food</a:t>
            </a:r>
            <a:r>
              <a:rPr lang="it-IT" dirty="0" smtClean="0">
                <a:sym typeface="Wingdings" pitchFamily="2" charset="2"/>
              </a:rPr>
              <a:t> _,  _ ) , </a:t>
            </a:r>
            <a:r>
              <a:rPr lang="it-IT" b="1" dirty="0" smtClean="0">
                <a:solidFill>
                  <a:srgbClr val="C00000"/>
                </a:solidFill>
                <a:sym typeface="Wingdings" pitchFamily="2" charset="2"/>
              </a:rPr>
              <a:t>Food_Needing_Condiments_Table</a:t>
            </a:r>
            <a:r>
              <a:rPr lang="it-IT" dirty="0" smtClean="0">
                <a:sym typeface="Wingdings" pitchFamily="2" charset="2"/>
              </a:rPr>
              <a:t>(</a:t>
            </a:r>
            <a:r>
              <a:rPr lang="it-IT" dirty="0" smtClean="0"/>
              <a:t>Code_Food ,</a:t>
            </a:r>
            <a:r>
              <a:rPr lang="it-IT" dirty="0" err="1" smtClean="0"/>
              <a:t>Cond_Name</a:t>
            </a:r>
            <a:r>
              <a:rPr lang="it-IT" dirty="0" smtClean="0"/>
              <a:t>,  _ </a:t>
            </a:r>
            <a:r>
              <a:rPr lang="it-IT" dirty="0" smtClean="0">
                <a:sym typeface="Wingdings" pitchFamily="2" charset="2"/>
              </a:rPr>
              <a:t>) , </a:t>
            </a:r>
            <a:r>
              <a:rPr lang="it-IT" b="1" dirty="0" err="1" smtClean="0">
                <a:solidFill>
                  <a:srgbClr val="002060"/>
                </a:solidFill>
              </a:rPr>
              <a:t>Recipe</a:t>
            </a:r>
            <a:r>
              <a:rPr lang="it-IT" dirty="0" smtClean="0"/>
              <a:t>(Name_Food, </a:t>
            </a:r>
            <a:r>
              <a:rPr lang="it-IT" dirty="0" err="1" smtClean="0"/>
              <a:t>Name_Rec</a:t>
            </a:r>
            <a:r>
              <a:rPr lang="it-IT" dirty="0" smtClean="0"/>
              <a:t>, </a:t>
            </a:r>
            <a:r>
              <a:rPr lang="it-IT" dirty="0" err="1" smtClean="0"/>
              <a:t>Ingredients</a:t>
            </a:r>
            <a:r>
              <a:rPr lang="it-IT" dirty="0" smtClean="0"/>
              <a:t>, </a:t>
            </a:r>
            <a:r>
              <a:rPr lang="it-IT" dirty="0" err="1" smtClean="0"/>
              <a:t>Directions</a:t>
            </a:r>
            <a:r>
              <a:rPr lang="it-IT" dirty="0" smtClean="0"/>
              <a:t>, Time, </a:t>
            </a:r>
            <a:r>
              <a:rPr lang="it-IT" dirty="0" err="1" smtClean="0"/>
              <a:t>Difficulty</a:t>
            </a:r>
            <a:r>
              <a:rPr lang="it-IT" dirty="0" smtClean="0"/>
              <a:t>, Date) , Name_Food = “Angel </a:t>
            </a:r>
            <a:r>
              <a:rPr lang="it-IT" dirty="0" err="1" smtClean="0"/>
              <a:t>food</a:t>
            </a:r>
            <a:r>
              <a:rPr lang="it-IT" dirty="0" smtClean="0"/>
              <a:t> </a:t>
            </a:r>
            <a:r>
              <a:rPr lang="it-IT" dirty="0" err="1" smtClean="0"/>
              <a:t>cake</a:t>
            </a:r>
            <a:r>
              <a:rPr lang="it-IT" dirty="0" smtClean="0"/>
              <a:t>”.</a:t>
            </a:r>
          </a:p>
          <a:p>
            <a:endParaRPr lang="it-IT" dirty="0" smtClean="0"/>
          </a:p>
          <a:p>
            <a:r>
              <a:rPr lang="it-IT" dirty="0" smtClean="0"/>
              <a:t>Q2.1 non è inclusa in Q2.2 e viceversa per cui bisogna considerarle entrambe.</a:t>
            </a:r>
          </a:p>
        </p:txBody>
      </p:sp>
      <p:sp>
        <p:nvSpPr>
          <p:cNvPr id="4" name="Titolo 1"/>
          <p:cNvSpPr>
            <a:spLocks noGrp="1"/>
          </p:cNvSpPr>
          <p:nvPr>
            <p:ph type="title"/>
          </p:nvPr>
        </p:nvSpPr>
        <p:spPr>
          <a:xfrm>
            <a:off x="457200" y="228600"/>
            <a:ext cx="8229600" cy="914400"/>
          </a:xfrm>
        </p:spPr>
        <p:txBody>
          <a:bodyPr/>
          <a:lstStyle/>
          <a:p>
            <a:pPr algn="ctr"/>
            <a:r>
              <a:rPr lang="it-IT" dirty="0" err="1" smtClean="0"/>
              <a:t>Bucket</a:t>
            </a:r>
            <a:r>
              <a:rPr lang="it-IT" dirty="0" smtClean="0"/>
              <a:t> </a:t>
            </a:r>
            <a:r>
              <a:rPr lang="it-IT" dirty="0" err="1" smtClean="0"/>
              <a:t>algorithm</a:t>
            </a:r>
            <a:r>
              <a:rPr lang="it-IT" dirty="0" smtClean="0"/>
              <a:t>(2)</a:t>
            </a:r>
            <a:endParaRPr lang="it-IT"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p:cNvSpPr txBox="1">
            <a:spLocks/>
          </p:cNvSpPr>
          <p:nvPr/>
        </p:nvSpPr>
        <p:spPr>
          <a:xfrm>
            <a:off x="323528" y="188640"/>
            <a:ext cx="8229600" cy="914400"/>
          </a:xfrm>
          <a:prstGeom prst="rect">
            <a:avLst/>
          </a:prstGeom>
        </p:spPr>
        <p:txBody>
          <a:bodyPr vert="horz" anchor="b" anchorCtr="0">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t-IT" sz="3200" b="0" i="0" u="none" strike="noStrike" kern="1200" cap="none" spc="0" normalizeH="0" baseline="0" noProof="0" dirty="0" err="1" smtClean="0">
                <a:ln>
                  <a:noFill/>
                </a:ln>
                <a:solidFill>
                  <a:schemeClr val="tx2"/>
                </a:solidFill>
                <a:effectLst/>
                <a:uLnTx/>
                <a:uFillTx/>
                <a:latin typeface="+mj-lt"/>
                <a:ea typeface="+mj-ea"/>
                <a:cs typeface="+mj-cs"/>
              </a:rPr>
              <a:t>Bucket</a:t>
            </a:r>
            <a:r>
              <a:rPr kumimoji="0" lang="it-IT" sz="3200" b="0" i="0" u="none" strike="noStrike" kern="1200" cap="none" spc="0" normalizeH="0" baseline="0" noProof="0" dirty="0" smtClean="0">
                <a:ln>
                  <a:noFill/>
                </a:ln>
                <a:solidFill>
                  <a:schemeClr val="tx2"/>
                </a:solidFill>
                <a:effectLst/>
                <a:uLnTx/>
                <a:uFillTx/>
                <a:latin typeface="+mj-lt"/>
                <a:ea typeface="+mj-ea"/>
                <a:cs typeface="+mj-cs"/>
              </a:rPr>
              <a:t> </a:t>
            </a:r>
            <a:r>
              <a:rPr kumimoji="0" lang="it-IT" sz="3200" b="0" i="0" u="none" strike="noStrike" kern="1200" cap="none" spc="0" normalizeH="0" baseline="0" noProof="0" dirty="0" err="1" smtClean="0">
                <a:ln>
                  <a:noFill/>
                </a:ln>
                <a:solidFill>
                  <a:schemeClr val="tx2"/>
                </a:solidFill>
                <a:effectLst/>
                <a:uLnTx/>
                <a:uFillTx/>
                <a:latin typeface="+mj-lt"/>
                <a:ea typeface="+mj-ea"/>
                <a:cs typeface="+mj-cs"/>
              </a:rPr>
              <a:t>algorithm</a:t>
            </a:r>
            <a:r>
              <a:rPr kumimoji="0" lang="it-IT" sz="3200" b="0" i="0" u="none" strike="noStrike" kern="1200" cap="none" spc="0" normalizeH="0" baseline="0" noProof="0" dirty="0" smtClean="0">
                <a:ln>
                  <a:noFill/>
                </a:ln>
                <a:solidFill>
                  <a:schemeClr val="tx2"/>
                </a:solidFill>
                <a:effectLst/>
                <a:uLnTx/>
                <a:uFillTx/>
                <a:latin typeface="+mj-lt"/>
                <a:ea typeface="+mj-ea"/>
                <a:cs typeface="+mj-cs"/>
              </a:rPr>
              <a:t>(3)</a:t>
            </a:r>
            <a:endParaRPr kumimoji="0" lang="it-IT" sz="3200" b="0" i="0" u="none" strike="noStrike" kern="1200" cap="none" spc="0" normalizeH="0" baseline="0" noProof="0" dirty="0">
              <a:ln>
                <a:noFill/>
              </a:ln>
              <a:solidFill>
                <a:schemeClr val="tx2"/>
              </a:solidFill>
              <a:effectLst/>
              <a:uLnTx/>
              <a:uFillTx/>
              <a:latin typeface="+mj-lt"/>
              <a:ea typeface="+mj-ea"/>
              <a:cs typeface="+mj-cs"/>
            </a:endParaRPr>
          </a:p>
        </p:txBody>
      </p:sp>
      <p:sp>
        <p:nvSpPr>
          <p:cNvPr id="5" name="CasellaDiTesto 4"/>
          <p:cNvSpPr txBox="1"/>
          <p:nvPr/>
        </p:nvSpPr>
        <p:spPr>
          <a:xfrm>
            <a:off x="179512" y="1071801"/>
            <a:ext cx="8964488" cy="5786199"/>
          </a:xfrm>
          <a:prstGeom prst="rect">
            <a:avLst/>
          </a:prstGeom>
          <a:noFill/>
        </p:spPr>
        <p:txBody>
          <a:bodyPr wrap="square" rtlCol="0">
            <a:spAutoFit/>
          </a:bodyPr>
          <a:lstStyle/>
          <a:p>
            <a:r>
              <a:rPr lang="it-IT" sz="1600" dirty="0" smtClean="0"/>
              <a:t>Terzo </a:t>
            </a:r>
            <a:r>
              <a:rPr lang="it-IT" sz="1600" dirty="0" err="1" smtClean="0"/>
              <a:t>step</a:t>
            </a:r>
            <a:r>
              <a:rPr lang="it-IT" sz="1600" dirty="0" smtClean="0"/>
              <a:t>:</a:t>
            </a:r>
          </a:p>
          <a:p>
            <a:pPr>
              <a:buFont typeface="Wingdings" pitchFamily="2" charset="2"/>
              <a:buChar char="§"/>
            </a:pPr>
            <a:r>
              <a:rPr lang="it-IT" b="1" u="sng" dirty="0" smtClean="0"/>
              <a:t>  </a:t>
            </a:r>
            <a:r>
              <a:rPr lang="it-IT" b="1" u="sng" dirty="0" err="1" smtClean="0"/>
              <a:t>Checking</a:t>
            </a:r>
            <a:r>
              <a:rPr lang="it-IT" b="1" u="sng" dirty="0" smtClean="0"/>
              <a:t> </a:t>
            </a:r>
            <a:r>
              <a:rPr lang="it-IT" b="1" u="sng" dirty="0" err="1" smtClean="0"/>
              <a:t>containement</a:t>
            </a:r>
            <a:r>
              <a:rPr lang="it-IT" sz="1600" dirty="0" smtClean="0"/>
              <a:t>: tra tutte le </a:t>
            </a:r>
            <a:r>
              <a:rPr lang="it-IT" sz="1600" dirty="0" err="1" smtClean="0"/>
              <a:t>query</a:t>
            </a:r>
            <a:r>
              <a:rPr lang="it-IT" sz="1600" dirty="0" smtClean="0"/>
              <a:t> candidate, considerare solo quelle valide o, se presente, la </a:t>
            </a:r>
            <a:r>
              <a:rPr lang="it-IT" sz="1600" dirty="0" err="1" smtClean="0"/>
              <a:t>query</a:t>
            </a:r>
            <a:r>
              <a:rPr lang="it-IT" sz="1600" dirty="0" smtClean="0"/>
              <a:t> che contiene massimamente tutte le altre e verificarne il suo contenimento nella </a:t>
            </a:r>
            <a:r>
              <a:rPr lang="it-IT" sz="1600" dirty="0" err="1" smtClean="0"/>
              <a:t>query</a:t>
            </a:r>
            <a:r>
              <a:rPr lang="it-IT" sz="1600" dirty="0" smtClean="0"/>
              <a:t> globale.  Per fare questo bisogna riscrivere le </a:t>
            </a:r>
            <a:r>
              <a:rPr lang="it-IT" sz="1600" dirty="0" err="1" smtClean="0"/>
              <a:t>query</a:t>
            </a:r>
            <a:r>
              <a:rPr lang="it-IT" sz="1600" dirty="0" smtClean="0"/>
              <a:t> riformulate sulla fonti locali nuovamente sullo schema globale.</a:t>
            </a:r>
          </a:p>
          <a:p>
            <a:endParaRPr lang="it-IT" sz="1600" dirty="0" smtClean="0"/>
          </a:p>
          <a:p>
            <a:r>
              <a:rPr lang="it-IT" sz="1600" dirty="0" smtClean="0"/>
              <a:t>Nel riformulare le </a:t>
            </a:r>
            <a:r>
              <a:rPr lang="it-IT" sz="1600" dirty="0" err="1" smtClean="0"/>
              <a:t>query</a:t>
            </a:r>
            <a:r>
              <a:rPr lang="it-IT" sz="1600" dirty="0" smtClean="0"/>
              <a:t> su lo schema globale si ottiene in </a:t>
            </a:r>
            <a:r>
              <a:rPr lang="it-IT" sz="1600" dirty="0" err="1" smtClean="0"/>
              <a:t>entrami</a:t>
            </a:r>
            <a:r>
              <a:rPr lang="it-IT" sz="1600" dirty="0" smtClean="0"/>
              <a:t> i casi la seguente </a:t>
            </a:r>
            <a:r>
              <a:rPr lang="it-IT" sz="1600" dirty="0" err="1" smtClean="0"/>
              <a:t>query</a:t>
            </a:r>
            <a:r>
              <a:rPr lang="it-IT" sz="1600" dirty="0" smtClean="0"/>
              <a:t>:</a:t>
            </a:r>
          </a:p>
          <a:p>
            <a:endParaRPr lang="it-IT" sz="1600" dirty="0" smtClean="0"/>
          </a:p>
          <a:p>
            <a:r>
              <a:rPr lang="it-IT" sz="1600" dirty="0" smtClean="0"/>
              <a:t>Q(Code_Food, Name_Food, </a:t>
            </a:r>
            <a:r>
              <a:rPr lang="it-IT" sz="1600" dirty="0" err="1" smtClean="0"/>
              <a:t>Cond_Name</a:t>
            </a:r>
            <a:r>
              <a:rPr lang="it-IT" sz="1600" dirty="0" smtClean="0"/>
              <a:t>, </a:t>
            </a:r>
            <a:r>
              <a:rPr lang="it-IT" sz="1600" dirty="0" err="1" smtClean="0"/>
              <a:t>Name_Rec</a:t>
            </a:r>
            <a:r>
              <a:rPr lang="it-IT" sz="1600" dirty="0" smtClean="0"/>
              <a:t>, </a:t>
            </a:r>
            <a:r>
              <a:rPr lang="it-IT" sz="1600" dirty="0" err="1" smtClean="0"/>
              <a:t>Ingredients</a:t>
            </a:r>
            <a:r>
              <a:rPr lang="it-IT" sz="1600" dirty="0" smtClean="0"/>
              <a:t>, </a:t>
            </a:r>
            <a:r>
              <a:rPr lang="it-IT" sz="1600" dirty="0" err="1" smtClean="0"/>
              <a:t>Directions</a:t>
            </a:r>
            <a:r>
              <a:rPr lang="it-IT" sz="1600" dirty="0" smtClean="0"/>
              <a:t>, Time, </a:t>
            </a:r>
            <a:r>
              <a:rPr lang="it-IT" sz="1600" dirty="0" err="1" smtClean="0"/>
              <a:t>Difficulty</a:t>
            </a:r>
            <a:r>
              <a:rPr lang="it-IT" sz="1600" dirty="0" smtClean="0"/>
              <a:t>, Date) </a:t>
            </a:r>
          </a:p>
          <a:p>
            <a:r>
              <a:rPr lang="it-IT" sz="1600" dirty="0" smtClean="0"/>
              <a:t>	:- </a:t>
            </a:r>
            <a:r>
              <a:rPr lang="it-IT" sz="1600" b="1" dirty="0" smtClean="0">
                <a:solidFill>
                  <a:srgbClr val="002060"/>
                </a:solidFill>
              </a:rPr>
              <a:t>Food</a:t>
            </a:r>
            <a:r>
              <a:rPr lang="it-IT" sz="1600" dirty="0" smtClean="0"/>
              <a:t>(Code_Food, Name_Food), </a:t>
            </a:r>
            <a:r>
              <a:rPr lang="it-IT" sz="1600" b="1" dirty="0" smtClean="0">
                <a:solidFill>
                  <a:srgbClr val="002060"/>
                </a:solidFill>
              </a:rPr>
              <a:t>Calorie</a:t>
            </a:r>
            <a:r>
              <a:rPr lang="it-IT" sz="1600" dirty="0" smtClean="0"/>
              <a:t>(Code_Food, v1,v2), 			  	</a:t>
            </a:r>
            <a:r>
              <a:rPr lang="it-IT" sz="1600" b="1" dirty="0" smtClean="0">
                <a:solidFill>
                  <a:srgbClr val="002060"/>
                </a:solidFill>
              </a:rPr>
              <a:t>   Food_Needing_Condiments</a:t>
            </a:r>
            <a:r>
              <a:rPr lang="it-IT" sz="1600" dirty="0" smtClean="0"/>
              <a:t>(Code_Food, </a:t>
            </a:r>
            <a:r>
              <a:rPr lang="it-IT" sz="1600" dirty="0" err="1" smtClean="0"/>
              <a:t>Cond_Name</a:t>
            </a:r>
            <a:r>
              <a:rPr lang="it-IT" sz="1600" dirty="0" smtClean="0"/>
              <a:t>, _) ,</a:t>
            </a:r>
          </a:p>
          <a:p>
            <a:r>
              <a:rPr lang="it-IT" sz="1600" dirty="0" smtClean="0"/>
              <a:t>	   </a:t>
            </a:r>
            <a:r>
              <a:rPr lang="it-IT" sz="1600" b="1" dirty="0" err="1" smtClean="0">
                <a:solidFill>
                  <a:srgbClr val="002060"/>
                </a:solidFill>
              </a:rPr>
              <a:t>Recipe</a:t>
            </a:r>
            <a:r>
              <a:rPr lang="it-IT" sz="1600" dirty="0" smtClean="0"/>
              <a:t>(Name_Food, </a:t>
            </a:r>
            <a:r>
              <a:rPr lang="it-IT" sz="1600" dirty="0" err="1" smtClean="0"/>
              <a:t>Name_Rec</a:t>
            </a:r>
            <a:r>
              <a:rPr lang="it-IT" sz="1600" dirty="0" smtClean="0"/>
              <a:t>, </a:t>
            </a:r>
            <a:r>
              <a:rPr lang="it-IT" sz="1600" dirty="0" err="1" smtClean="0"/>
              <a:t>Ingredients</a:t>
            </a:r>
            <a:r>
              <a:rPr lang="it-IT" sz="1600" dirty="0" smtClean="0"/>
              <a:t>, </a:t>
            </a:r>
            <a:r>
              <a:rPr lang="it-IT" sz="1600" dirty="0" err="1" smtClean="0"/>
              <a:t>Directions</a:t>
            </a:r>
            <a:r>
              <a:rPr lang="it-IT" sz="1600" dirty="0" smtClean="0"/>
              <a:t>, Time, </a:t>
            </a:r>
            <a:r>
              <a:rPr lang="it-IT" sz="1600" dirty="0" err="1" smtClean="0"/>
              <a:t>Difficulty</a:t>
            </a:r>
            <a:r>
              <a:rPr lang="it-IT" sz="1600" dirty="0" smtClean="0"/>
              <a:t>, Date) , 	    	   Name_Food=“Angel </a:t>
            </a:r>
            <a:r>
              <a:rPr lang="it-IT" sz="1600" dirty="0" err="1" smtClean="0"/>
              <a:t>food</a:t>
            </a:r>
            <a:r>
              <a:rPr lang="it-IT" sz="1600" dirty="0" smtClean="0"/>
              <a:t> </a:t>
            </a:r>
            <a:r>
              <a:rPr lang="it-IT" sz="1600" dirty="0" err="1" smtClean="0"/>
              <a:t>cake</a:t>
            </a:r>
            <a:r>
              <a:rPr lang="it-IT" sz="1600" dirty="0" smtClean="0"/>
              <a:t>”</a:t>
            </a:r>
          </a:p>
          <a:p>
            <a:r>
              <a:rPr lang="it-IT" sz="1600" dirty="0" smtClean="0"/>
              <a:t>						Calorie può essere eliminata.</a:t>
            </a:r>
          </a:p>
          <a:p>
            <a:r>
              <a:rPr lang="it-IT" sz="1600" dirty="0" smtClean="0"/>
              <a:t>Che semplificata diventa:</a:t>
            </a:r>
          </a:p>
          <a:p>
            <a:r>
              <a:rPr lang="it-IT" sz="1600" dirty="0" smtClean="0"/>
              <a:t>Q(Code_Food, Name_Food, </a:t>
            </a:r>
            <a:r>
              <a:rPr lang="it-IT" sz="1600" dirty="0" err="1" smtClean="0"/>
              <a:t>Cond_Name</a:t>
            </a:r>
            <a:r>
              <a:rPr lang="it-IT" sz="1600" dirty="0" smtClean="0"/>
              <a:t>, </a:t>
            </a:r>
            <a:r>
              <a:rPr lang="it-IT" sz="1600" dirty="0" err="1" smtClean="0"/>
              <a:t>Name_Rec</a:t>
            </a:r>
            <a:r>
              <a:rPr lang="it-IT" sz="1600" dirty="0" smtClean="0"/>
              <a:t>, </a:t>
            </a:r>
            <a:r>
              <a:rPr lang="it-IT" sz="1600" dirty="0" err="1" smtClean="0"/>
              <a:t>Ingredients</a:t>
            </a:r>
            <a:r>
              <a:rPr lang="it-IT" sz="1600" dirty="0" smtClean="0"/>
              <a:t>, </a:t>
            </a:r>
            <a:r>
              <a:rPr lang="it-IT" sz="1600" dirty="0" err="1" smtClean="0"/>
              <a:t>Directions</a:t>
            </a:r>
            <a:r>
              <a:rPr lang="it-IT" sz="1600" dirty="0" smtClean="0"/>
              <a:t>, Time, </a:t>
            </a:r>
            <a:r>
              <a:rPr lang="it-IT" sz="1600" dirty="0" err="1" smtClean="0"/>
              <a:t>Difficulty</a:t>
            </a:r>
            <a:r>
              <a:rPr lang="it-IT" sz="1600" dirty="0" smtClean="0"/>
              <a:t>, Date) </a:t>
            </a:r>
          </a:p>
          <a:p>
            <a:r>
              <a:rPr lang="it-IT" sz="1600" dirty="0" smtClean="0"/>
              <a:t>	:- </a:t>
            </a:r>
            <a:r>
              <a:rPr lang="it-IT" sz="1600" b="1" dirty="0" smtClean="0">
                <a:solidFill>
                  <a:srgbClr val="002060"/>
                </a:solidFill>
              </a:rPr>
              <a:t>Food</a:t>
            </a:r>
            <a:r>
              <a:rPr lang="it-IT" sz="1600" dirty="0" smtClean="0"/>
              <a:t>(Code_Food, Name_Food), </a:t>
            </a:r>
            <a:r>
              <a:rPr lang="it-IT" sz="1600" b="1" dirty="0" smtClean="0">
                <a:solidFill>
                  <a:srgbClr val="002060"/>
                </a:solidFill>
              </a:rPr>
              <a:t>Food_Needing_Condiments</a:t>
            </a:r>
            <a:r>
              <a:rPr lang="it-IT" sz="1600" dirty="0" smtClean="0"/>
              <a:t>(Code_Food, 	</a:t>
            </a:r>
            <a:r>
              <a:rPr lang="it-IT" sz="1600" dirty="0" err="1" smtClean="0"/>
              <a:t>Cond_Name</a:t>
            </a:r>
            <a:r>
              <a:rPr lang="it-IT" sz="1600" dirty="0" smtClean="0"/>
              <a:t>, _) , </a:t>
            </a:r>
            <a:r>
              <a:rPr lang="it-IT" sz="1600" b="1" dirty="0" err="1" smtClean="0">
                <a:solidFill>
                  <a:srgbClr val="002060"/>
                </a:solidFill>
              </a:rPr>
              <a:t>Recipe</a:t>
            </a:r>
            <a:r>
              <a:rPr lang="it-IT" sz="1600" dirty="0" smtClean="0"/>
              <a:t>(Name_Food, </a:t>
            </a:r>
            <a:r>
              <a:rPr lang="it-IT" sz="1600" dirty="0" err="1" smtClean="0"/>
              <a:t>Name_Rec</a:t>
            </a:r>
            <a:r>
              <a:rPr lang="it-IT" sz="1600" dirty="0" smtClean="0"/>
              <a:t>, </a:t>
            </a:r>
            <a:r>
              <a:rPr lang="it-IT" sz="1600" dirty="0" err="1" smtClean="0"/>
              <a:t>Ingredients</a:t>
            </a:r>
            <a:r>
              <a:rPr lang="it-IT" sz="1600" dirty="0" smtClean="0"/>
              <a:t>, </a:t>
            </a:r>
            <a:r>
              <a:rPr lang="it-IT" sz="1600" dirty="0" err="1" smtClean="0"/>
              <a:t>Directions</a:t>
            </a:r>
            <a:r>
              <a:rPr lang="it-IT" sz="1600" dirty="0" smtClean="0"/>
              <a:t>, Time, </a:t>
            </a:r>
            <a:r>
              <a:rPr lang="it-IT" sz="1600" dirty="0" err="1" smtClean="0"/>
              <a:t>Difficulty</a:t>
            </a:r>
            <a:r>
              <a:rPr lang="it-IT" sz="1600" dirty="0" smtClean="0"/>
              <a:t>, 	Date) , Name_Food=“Angel </a:t>
            </a:r>
            <a:r>
              <a:rPr lang="it-IT" sz="1600" dirty="0" err="1" smtClean="0"/>
              <a:t>food</a:t>
            </a:r>
            <a:r>
              <a:rPr lang="it-IT" sz="1600" dirty="0" smtClean="0"/>
              <a:t> </a:t>
            </a:r>
            <a:r>
              <a:rPr lang="it-IT" sz="1600" dirty="0" err="1" smtClean="0"/>
              <a:t>cake</a:t>
            </a:r>
            <a:r>
              <a:rPr lang="it-IT" sz="1600" dirty="0" smtClean="0"/>
              <a:t>”</a:t>
            </a:r>
          </a:p>
          <a:p>
            <a:endParaRPr lang="it-IT" sz="1600" dirty="0" smtClean="0"/>
          </a:p>
          <a:p>
            <a:r>
              <a:rPr lang="it-IT" sz="1600" dirty="0" smtClean="0"/>
              <a:t>Che è identica alla </a:t>
            </a:r>
            <a:r>
              <a:rPr lang="it-IT" sz="1600" dirty="0" err="1" smtClean="0"/>
              <a:t>query</a:t>
            </a:r>
            <a:r>
              <a:rPr lang="it-IT" sz="1600" dirty="0" smtClean="0"/>
              <a:t> iniziale per cui sicuramente le due </a:t>
            </a:r>
            <a:r>
              <a:rPr lang="it-IT" sz="1600" dirty="0" err="1" smtClean="0"/>
              <a:t>query</a:t>
            </a:r>
            <a:r>
              <a:rPr lang="it-IT" sz="1600" dirty="0" smtClean="0"/>
              <a:t> sono contenute nella </a:t>
            </a:r>
            <a:r>
              <a:rPr lang="it-IT" sz="1600" dirty="0" err="1" smtClean="0"/>
              <a:t>query</a:t>
            </a:r>
            <a:r>
              <a:rPr lang="it-IT" sz="1600" dirty="0" smtClean="0"/>
              <a:t> globale iniziale.</a:t>
            </a:r>
          </a:p>
          <a:p>
            <a:endParaRPr lang="it-IT" sz="16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Elenco tecnologie utilizzate</a:t>
            </a:r>
            <a:endParaRPr lang="it-IT" dirty="0"/>
          </a:p>
        </p:txBody>
      </p:sp>
      <p:sp>
        <p:nvSpPr>
          <p:cNvPr id="3" name="CasellaDiTesto 2"/>
          <p:cNvSpPr txBox="1"/>
          <p:nvPr/>
        </p:nvSpPr>
        <p:spPr>
          <a:xfrm>
            <a:off x="683568" y="1556792"/>
            <a:ext cx="6408712" cy="3139321"/>
          </a:xfrm>
          <a:prstGeom prst="rect">
            <a:avLst/>
          </a:prstGeom>
          <a:noFill/>
        </p:spPr>
        <p:txBody>
          <a:bodyPr wrap="square" rtlCol="0">
            <a:spAutoFit/>
          </a:bodyPr>
          <a:lstStyle/>
          <a:p>
            <a:pPr>
              <a:buFont typeface="Wingdings" pitchFamily="2" charset="2"/>
              <a:buChar char="Ø"/>
            </a:pPr>
            <a:r>
              <a:rPr lang="it-IT" dirty="0" smtClean="0"/>
              <a:t>HTML e CSS : Utilizzato per l’interfaccia grafica;</a:t>
            </a:r>
          </a:p>
          <a:p>
            <a:pPr>
              <a:buFont typeface="Wingdings" pitchFamily="2" charset="2"/>
              <a:buChar char="Ø"/>
            </a:pPr>
            <a:endParaRPr lang="it-IT" dirty="0" smtClean="0"/>
          </a:p>
          <a:p>
            <a:pPr>
              <a:buFont typeface="Wingdings" pitchFamily="2" charset="2"/>
              <a:buChar char="Ø"/>
            </a:pPr>
            <a:r>
              <a:rPr lang="it-IT" dirty="0" smtClean="0"/>
              <a:t> PHP : utilizzato per l’implementazione dei </a:t>
            </a:r>
            <a:r>
              <a:rPr lang="it-IT" dirty="0" err="1" smtClean="0"/>
              <a:t>wrapper</a:t>
            </a:r>
            <a:r>
              <a:rPr lang="it-IT" dirty="0" smtClean="0"/>
              <a:t>; </a:t>
            </a:r>
          </a:p>
          <a:p>
            <a:pPr lvl="1">
              <a:buFont typeface="Wingdings" pitchFamily="2" charset="2"/>
              <a:buChar char="§"/>
            </a:pPr>
            <a:r>
              <a:rPr lang="it-IT" dirty="0" smtClean="0"/>
              <a:t> La libreria </a:t>
            </a:r>
            <a:r>
              <a:rPr lang="it-IT" dirty="0" err="1" smtClean="0"/>
              <a:t>SimpleXML</a:t>
            </a:r>
            <a:r>
              <a:rPr lang="it-IT" dirty="0" smtClean="0"/>
              <a:t>.</a:t>
            </a:r>
          </a:p>
          <a:p>
            <a:pPr>
              <a:buFont typeface="Wingdings" pitchFamily="2" charset="2"/>
              <a:buChar char="Ø"/>
            </a:pPr>
            <a:endParaRPr lang="it-IT" dirty="0" smtClean="0"/>
          </a:p>
          <a:p>
            <a:pPr>
              <a:buFont typeface="Wingdings" pitchFamily="2" charset="2"/>
              <a:buChar char="Ø"/>
            </a:pPr>
            <a:r>
              <a:rPr lang="it-IT" dirty="0" smtClean="0"/>
              <a:t> </a:t>
            </a:r>
            <a:r>
              <a:rPr lang="it-IT" dirty="0" err="1" smtClean="0"/>
              <a:t>XPath</a:t>
            </a:r>
            <a:r>
              <a:rPr lang="it-IT" dirty="0" smtClean="0"/>
              <a:t> : Utilizzato per l’estrapolazione dei dati sia in fonti 	xml che in pagine web;</a:t>
            </a:r>
          </a:p>
          <a:p>
            <a:pPr>
              <a:buFont typeface="Wingdings" pitchFamily="2" charset="2"/>
              <a:buChar char="Ø"/>
            </a:pPr>
            <a:endParaRPr lang="it-IT" dirty="0" smtClean="0"/>
          </a:p>
          <a:p>
            <a:pPr>
              <a:buFont typeface="Wingdings" pitchFamily="2" charset="2"/>
              <a:buChar char="Ø"/>
            </a:pPr>
            <a:r>
              <a:rPr lang="it-IT" dirty="0" smtClean="0"/>
              <a:t> XML : Utilizzato per la conservazione di dati in 4 fonti locali.</a:t>
            </a:r>
          </a:p>
          <a:p>
            <a:pPr>
              <a:buFont typeface="Wingdings" pitchFamily="2" charset="2"/>
              <a:buChar char="Ø"/>
            </a:pPr>
            <a:endParaRPr lang="it-IT" dirty="0" smtClean="0"/>
          </a:p>
          <a:p>
            <a:pPr>
              <a:buFont typeface="Wingdings" pitchFamily="2" charset="2"/>
              <a:buChar char="Ø"/>
            </a:pPr>
            <a:endParaRPr lang="it-I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Descrizione funzionale del sito realizzato</a:t>
            </a:r>
            <a:endParaRPr lang="it-IT" dirty="0"/>
          </a:p>
        </p:txBody>
      </p:sp>
      <p:sp>
        <p:nvSpPr>
          <p:cNvPr id="3" name="Segnaposto contenuto 2"/>
          <p:cNvSpPr>
            <a:spLocks noGrp="1"/>
          </p:cNvSpPr>
          <p:nvPr>
            <p:ph sz="quarter" idx="1"/>
          </p:nvPr>
        </p:nvSpPr>
        <p:spPr>
          <a:xfrm>
            <a:off x="467544" y="1556792"/>
            <a:ext cx="8229600" cy="4514056"/>
          </a:xfrm>
        </p:spPr>
        <p:txBody>
          <a:bodyPr>
            <a:normAutofit lnSpcReduction="10000"/>
          </a:bodyPr>
          <a:lstStyle/>
          <a:p>
            <a:r>
              <a:rPr lang="it-IT" sz="2400" dirty="0" smtClean="0"/>
              <a:t>Il sito permette di calcolare le calorie e valori nutrizionali di cibi e anche condimenti. Per ognuno di essi viene indicata la porzione di riferimento su cui sono calcolate le calorie. Quindi ad un cibo o alimento può corrispondere più di un a tabella calorica ciascuna con porzioni diverse</a:t>
            </a:r>
            <a:r>
              <a:rPr lang="it-IT" sz="2400" dirty="0" smtClean="0"/>
              <a:t>.</a:t>
            </a:r>
          </a:p>
          <a:p>
            <a:endParaRPr lang="it-IT" sz="2400" dirty="0" smtClean="0"/>
          </a:p>
          <a:p>
            <a:r>
              <a:rPr lang="it-IT" sz="2400" dirty="0" smtClean="0"/>
              <a:t>Per quanto riguarda i cibi, è possibile ricercare i condimenti in essi contenuti e ricercare una ricetta relativa a quel cibo sul sito web </a:t>
            </a:r>
            <a:r>
              <a:rPr lang="it-IT" sz="2400" u="sng" dirty="0" smtClean="0">
                <a:solidFill>
                  <a:schemeClr val="bg2">
                    <a:lumMod val="50000"/>
                  </a:schemeClr>
                </a:solidFill>
                <a:hlinkClick r:id="rId2"/>
              </a:rPr>
              <a:t>www.foodnetwork.com</a:t>
            </a:r>
            <a:r>
              <a:rPr lang="it-IT" sz="2400" dirty="0" smtClean="0"/>
              <a:t>.</a:t>
            </a:r>
          </a:p>
          <a:p>
            <a:endParaRPr lang="it-IT" sz="2400" dirty="0" smtClean="0"/>
          </a:p>
          <a:p>
            <a:r>
              <a:rPr lang="it-IT" sz="2400" dirty="0" smtClean="0"/>
              <a:t>Permette di ricercare tutti i cibi il cui apporto calorico è minore di un parametro indicato.</a:t>
            </a:r>
          </a:p>
          <a:p>
            <a:endParaRPr lang="it-IT"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635896" y="2276872"/>
            <a:ext cx="1468672"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it-IT" sz="5400" b="1" cap="none" spc="0" dirty="0" smtClean="0">
                <a:ln w="11430"/>
                <a:solidFill>
                  <a:srgbClr val="0070C0"/>
                </a:solidFill>
                <a:effectLst>
                  <a:outerShdw blurRad="50800" dist="39000" dir="5460000" algn="tl">
                    <a:srgbClr val="000000">
                      <a:alpha val="38000"/>
                    </a:srgbClr>
                  </a:outerShdw>
                </a:effectLst>
                <a:latin typeface="MV Boli" pitchFamily="2" charset="0"/>
                <a:cs typeface="MV Boli" pitchFamily="2" charset="0"/>
              </a:rPr>
              <a:t>Fine</a:t>
            </a:r>
            <a:endParaRPr lang="it-IT" sz="5400" b="1" cap="none" spc="0" dirty="0">
              <a:ln w="11430"/>
              <a:solidFill>
                <a:srgbClr val="0070C0"/>
              </a:solidFill>
              <a:effectLst>
                <a:outerShdw blurRad="50800" dist="39000" dir="5460000" algn="tl">
                  <a:srgbClr val="000000">
                    <a:alpha val="38000"/>
                  </a:srgbClr>
                </a:outerShdw>
              </a:effectLst>
              <a:latin typeface="MV Boli" pitchFamily="2" charset="0"/>
              <a:cs typeface="MV Boli" pitchFamily="2"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Architettura</a:t>
            </a:r>
            <a:endParaRPr lang="it-IT" dirty="0"/>
          </a:p>
        </p:txBody>
      </p:sp>
      <p:pic>
        <p:nvPicPr>
          <p:cNvPr id="2052" name="Picture 4" descr="C:\Users\Annalisa\Desktop\gad\catture\Cattura1.PNG"/>
          <p:cNvPicPr>
            <a:picLocks noChangeAspect="1" noChangeArrowheads="1"/>
          </p:cNvPicPr>
          <p:nvPr/>
        </p:nvPicPr>
        <p:blipFill>
          <a:blip r:embed="rId2" cstate="print"/>
          <a:srcRect/>
          <a:stretch>
            <a:fillRect/>
          </a:stretch>
        </p:blipFill>
        <p:spPr bwMode="auto">
          <a:xfrm>
            <a:off x="1619672" y="1556792"/>
            <a:ext cx="5328592" cy="4735762"/>
          </a:xfrm>
          <a:prstGeom prst="rect">
            <a:avLst/>
          </a:prstGeom>
          <a:noFill/>
        </p:spPr>
      </p:pic>
      <p:sp>
        <p:nvSpPr>
          <p:cNvPr id="3" name="Segnaposto contenuto 2"/>
          <p:cNvSpPr>
            <a:spLocks noGrp="1"/>
          </p:cNvSpPr>
          <p:nvPr>
            <p:ph sz="quarter" idx="1"/>
          </p:nvPr>
        </p:nvSpPr>
        <p:spPr>
          <a:xfrm>
            <a:off x="457200" y="1219200"/>
            <a:ext cx="8229600" cy="913656"/>
          </a:xfrm>
        </p:spPr>
        <p:txBody>
          <a:bodyPr/>
          <a:lstStyle/>
          <a:p>
            <a:r>
              <a:rPr lang="it-IT" dirty="0" smtClean="0"/>
              <a:t>L’architettura utilizzata è </a:t>
            </a:r>
            <a:r>
              <a:rPr lang="it-IT" dirty="0" err="1" smtClean="0"/>
              <a:t>Mediator</a:t>
            </a:r>
            <a:r>
              <a:rPr lang="it-IT" dirty="0" smtClean="0"/>
              <a:t>.</a:t>
            </a:r>
            <a:endParaRPr lang="it-I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Architettura software</a:t>
            </a:r>
            <a:endParaRPr lang="it-IT" dirty="0"/>
          </a:p>
        </p:txBody>
      </p:sp>
      <p:sp>
        <p:nvSpPr>
          <p:cNvPr id="3" name="Segnaposto contenuto 2"/>
          <p:cNvSpPr>
            <a:spLocks noGrp="1"/>
          </p:cNvSpPr>
          <p:nvPr>
            <p:ph sz="quarter" idx="1"/>
          </p:nvPr>
        </p:nvSpPr>
        <p:spPr/>
        <p:txBody>
          <a:bodyPr/>
          <a:lstStyle/>
          <a:p>
            <a:r>
              <a:rPr lang="it-IT" dirty="0" smtClean="0"/>
              <a:t>L’architettura software rispecchia molto l’architettura </a:t>
            </a:r>
            <a:r>
              <a:rPr lang="it-IT" dirty="0" err="1" smtClean="0"/>
              <a:t>mediator</a:t>
            </a:r>
            <a:r>
              <a:rPr lang="it-IT" dirty="0" smtClean="0"/>
              <a:t>. </a:t>
            </a:r>
          </a:p>
          <a:p>
            <a:r>
              <a:rPr lang="it-IT" dirty="0" smtClean="0"/>
              <a:t>L’utente interagisce con l’interfaccia grafica effettuando alcune richieste. Alla sottomissione di queste verrà instanziata una classe </a:t>
            </a:r>
            <a:r>
              <a:rPr lang="it-IT" dirty="0" err="1" smtClean="0"/>
              <a:t>Wrapper</a:t>
            </a:r>
            <a:r>
              <a:rPr lang="it-IT" dirty="0" smtClean="0"/>
              <a:t> che fornirà i metodi opportuni per il prelievo dei dati sulle relative fonti. Questa infatti preleva i dati dalle diverse sorgenti in maniera opportuna e li trasforma in modo tale che questi possono essere processati. </a:t>
            </a:r>
          </a:p>
          <a:p>
            <a:r>
              <a:rPr lang="it-IT" dirty="0" smtClean="0"/>
              <a:t>Ogni pagina web quindi dovrà istanziare il </a:t>
            </a:r>
            <a:r>
              <a:rPr lang="it-IT" dirty="0" err="1" smtClean="0"/>
              <a:t>Wrapper</a:t>
            </a:r>
            <a:r>
              <a:rPr lang="it-IT" dirty="0" smtClean="0"/>
              <a:t> appropriato e invocare su questa i metodi opportuni. </a:t>
            </a:r>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nnalisa\Desktop\gad\user.jpg"/>
          <p:cNvPicPr>
            <a:picLocks noChangeAspect="1" noChangeArrowheads="1"/>
          </p:cNvPicPr>
          <p:nvPr/>
        </p:nvPicPr>
        <p:blipFill>
          <a:blip r:embed="rId3" cstate="print"/>
          <a:srcRect/>
          <a:stretch>
            <a:fillRect/>
          </a:stretch>
        </p:blipFill>
        <p:spPr bwMode="auto">
          <a:xfrm>
            <a:off x="3923928" y="0"/>
            <a:ext cx="1296144" cy="1296144"/>
          </a:xfrm>
          <a:prstGeom prst="rect">
            <a:avLst/>
          </a:prstGeom>
          <a:noFill/>
        </p:spPr>
      </p:pic>
      <p:sp>
        <p:nvSpPr>
          <p:cNvPr id="3" name="Freccia in giù 2"/>
          <p:cNvSpPr/>
          <p:nvPr/>
        </p:nvSpPr>
        <p:spPr>
          <a:xfrm>
            <a:off x="4283968" y="1340768"/>
            <a:ext cx="648072" cy="79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 name="Rettangolo 3"/>
          <p:cNvSpPr/>
          <p:nvPr/>
        </p:nvSpPr>
        <p:spPr>
          <a:xfrm>
            <a:off x="3059832" y="2132856"/>
            <a:ext cx="3456384" cy="7200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p:cNvSpPr txBox="1"/>
          <p:nvPr/>
        </p:nvSpPr>
        <p:spPr>
          <a:xfrm>
            <a:off x="3491880" y="2132856"/>
            <a:ext cx="2592288" cy="646331"/>
          </a:xfrm>
          <a:prstGeom prst="rect">
            <a:avLst/>
          </a:prstGeom>
          <a:noFill/>
        </p:spPr>
        <p:txBody>
          <a:bodyPr wrap="square" rtlCol="0">
            <a:spAutoFit/>
          </a:bodyPr>
          <a:lstStyle/>
          <a:p>
            <a:r>
              <a:rPr lang="it-IT" dirty="0" err="1" smtClean="0"/>
              <a:t>Graphical</a:t>
            </a:r>
            <a:r>
              <a:rPr lang="it-IT" dirty="0" smtClean="0"/>
              <a:t> </a:t>
            </a:r>
            <a:r>
              <a:rPr lang="it-IT" dirty="0" err="1" smtClean="0"/>
              <a:t>User</a:t>
            </a:r>
            <a:r>
              <a:rPr lang="it-IT" dirty="0" smtClean="0"/>
              <a:t> Interface</a:t>
            </a:r>
          </a:p>
          <a:p>
            <a:r>
              <a:rPr lang="it-IT" dirty="0" smtClean="0"/>
              <a:t>             ( GUI )</a:t>
            </a:r>
            <a:endParaRPr lang="it-IT" dirty="0"/>
          </a:p>
        </p:txBody>
      </p:sp>
      <p:sp>
        <p:nvSpPr>
          <p:cNvPr id="6" name="Freccia in giù 5"/>
          <p:cNvSpPr/>
          <p:nvPr/>
        </p:nvSpPr>
        <p:spPr>
          <a:xfrm>
            <a:off x="3275856" y="2852936"/>
            <a:ext cx="64807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arrotondato 6"/>
          <p:cNvSpPr/>
          <p:nvPr/>
        </p:nvSpPr>
        <p:spPr>
          <a:xfrm>
            <a:off x="2411760" y="3789040"/>
            <a:ext cx="194421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CasellaDiTesto 7"/>
          <p:cNvSpPr txBox="1"/>
          <p:nvPr/>
        </p:nvSpPr>
        <p:spPr>
          <a:xfrm>
            <a:off x="2483768" y="3933056"/>
            <a:ext cx="1800200" cy="369332"/>
          </a:xfrm>
          <a:prstGeom prst="rect">
            <a:avLst/>
          </a:prstGeom>
          <a:noFill/>
        </p:spPr>
        <p:txBody>
          <a:bodyPr wrap="square" rtlCol="0">
            <a:spAutoFit/>
          </a:bodyPr>
          <a:lstStyle/>
          <a:p>
            <a:pPr algn="ctr"/>
            <a:r>
              <a:rPr lang="it-IT" dirty="0" err="1" smtClean="0"/>
              <a:t>Wrapper</a:t>
            </a:r>
            <a:endParaRPr lang="it-IT" dirty="0" smtClean="0"/>
          </a:p>
        </p:txBody>
      </p:sp>
      <p:cxnSp>
        <p:nvCxnSpPr>
          <p:cNvPr id="10" name="Connettore 2 9"/>
          <p:cNvCxnSpPr>
            <a:endCxn id="11" idx="1"/>
          </p:cNvCxnSpPr>
          <p:nvPr/>
        </p:nvCxnSpPr>
        <p:spPr>
          <a:xfrm flipH="1">
            <a:off x="2591780" y="4437112"/>
            <a:ext cx="18002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Disco magnetico 10"/>
          <p:cNvSpPr/>
          <p:nvPr/>
        </p:nvSpPr>
        <p:spPr>
          <a:xfrm>
            <a:off x="2267744" y="5157192"/>
            <a:ext cx="648072" cy="936104"/>
          </a:xfrm>
          <a:prstGeom prst="flowChartMagneticDisk">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Scheda 11"/>
          <p:cNvSpPr/>
          <p:nvPr/>
        </p:nvSpPr>
        <p:spPr>
          <a:xfrm>
            <a:off x="3851920" y="5229200"/>
            <a:ext cx="792088" cy="864096"/>
          </a:xfrm>
          <a:prstGeom prst="flowChartPunchedCar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 name="Scheda 12"/>
          <p:cNvSpPr/>
          <p:nvPr/>
        </p:nvSpPr>
        <p:spPr>
          <a:xfrm>
            <a:off x="5004048" y="5157192"/>
            <a:ext cx="792088" cy="936104"/>
          </a:xfrm>
          <a:prstGeom prst="flowChartPunchedCar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cxnSp>
        <p:nvCxnSpPr>
          <p:cNvPr id="19" name="Connettore 2 18"/>
          <p:cNvCxnSpPr>
            <a:endCxn id="12" idx="0"/>
          </p:cNvCxnSpPr>
          <p:nvPr/>
        </p:nvCxnSpPr>
        <p:spPr>
          <a:xfrm>
            <a:off x="3923928" y="4437112"/>
            <a:ext cx="32403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nettore 2 20"/>
          <p:cNvCxnSpPr>
            <a:endCxn id="13" idx="0"/>
          </p:cNvCxnSpPr>
          <p:nvPr/>
        </p:nvCxnSpPr>
        <p:spPr>
          <a:xfrm flipH="1">
            <a:off x="5400092" y="4437112"/>
            <a:ext cx="18002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CasellaDiTesto 21"/>
          <p:cNvSpPr txBox="1"/>
          <p:nvPr/>
        </p:nvSpPr>
        <p:spPr>
          <a:xfrm>
            <a:off x="3851920" y="5517232"/>
            <a:ext cx="792088" cy="369332"/>
          </a:xfrm>
          <a:prstGeom prst="rect">
            <a:avLst/>
          </a:prstGeom>
          <a:noFill/>
        </p:spPr>
        <p:txBody>
          <a:bodyPr wrap="square" rtlCol="0">
            <a:spAutoFit/>
          </a:bodyPr>
          <a:lstStyle/>
          <a:p>
            <a:r>
              <a:rPr lang="it-IT" dirty="0" smtClean="0"/>
              <a:t>HTML</a:t>
            </a:r>
            <a:endParaRPr lang="it-IT" dirty="0"/>
          </a:p>
        </p:txBody>
      </p:sp>
      <p:sp>
        <p:nvSpPr>
          <p:cNvPr id="23" name="CasellaDiTesto 22"/>
          <p:cNvSpPr txBox="1"/>
          <p:nvPr/>
        </p:nvSpPr>
        <p:spPr>
          <a:xfrm>
            <a:off x="5148064" y="5445224"/>
            <a:ext cx="648072" cy="369332"/>
          </a:xfrm>
          <a:prstGeom prst="rect">
            <a:avLst/>
          </a:prstGeom>
          <a:noFill/>
        </p:spPr>
        <p:txBody>
          <a:bodyPr wrap="square" rtlCol="0">
            <a:spAutoFit/>
          </a:bodyPr>
          <a:lstStyle/>
          <a:p>
            <a:r>
              <a:rPr lang="it-IT" dirty="0" smtClean="0"/>
              <a:t>XML</a:t>
            </a:r>
            <a:endParaRPr lang="it-IT" dirty="0"/>
          </a:p>
        </p:txBody>
      </p:sp>
      <p:sp>
        <p:nvSpPr>
          <p:cNvPr id="27" name="CasellaDiTesto 26"/>
          <p:cNvSpPr txBox="1"/>
          <p:nvPr/>
        </p:nvSpPr>
        <p:spPr>
          <a:xfrm>
            <a:off x="2339752" y="5589240"/>
            <a:ext cx="504056" cy="369332"/>
          </a:xfrm>
          <a:prstGeom prst="rect">
            <a:avLst/>
          </a:prstGeom>
          <a:noFill/>
        </p:spPr>
        <p:txBody>
          <a:bodyPr wrap="square" rtlCol="0">
            <a:spAutoFit/>
          </a:bodyPr>
          <a:lstStyle/>
          <a:p>
            <a:r>
              <a:rPr lang="it-IT" dirty="0" smtClean="0"/>
              <a:t>DB</a:t>
            </a:r>
            <a:endParaRPr lang="it-IT" dirty="0"/>
          </a:p>
        </p:txBody>
      </p:sp>
      <p:sp>
        <p:nvSpPr>
          <p:cNvPr id="28" name="Freccia in giù 27"/>
          <p:cNvSpPr/>
          <p:nvPr/>
        </p:nvSpPr>
        <p:spPr>
          <a:xfrm>
            <a:off x="5508104" y="2852936"/>
            <a:ext cx="648072"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Rettangolo arrotondato 28"/>
          <p:cNvSpPr/>
          <p:nvPr/>
        </p:nvSpPr>
        <p:spPr>
          <a:xfrm>
            <a:off x="4860032" y="3789040"/>
            <a:ext cx="1944216" cy="64807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CasellaDiTesto 30"/>
          <p:cNvSpPr txBox="1"/>
          <p:nvPr/>
        </p:nvSpPr>
        <p:spPr>
          <a:xfrm>
            <a:off x="4932040" y="3933056"/>
            <a:ext cx="1800200" cy="369332"/>
          </a:xfrm>
          <a:prstGeom prst="rect">
            <a:avLst/>
          </a:prstGeom>
          <a:noFill/>
        </p:spPr>
        <p:txBody>
          <a:bodyPr wrap="square" rtlCol="0">
            <a:spAutoFit/>
          </a:bodyPr>
          <a:lstStyle/>
          <a:p>
            <a:pPr algn="ctr"/>
            <a:r>
              <a:rPr lang="it-IT" dirty="0" err="1" smtClean="0"/>
              <a:t>Wrapper</a:t>
            </a:r>
            <a:endParaRPr lang="it-IT" dirty="0" smtClean="0"/>
          </a:p>
        </p:txBody>
      </p:sp>
      <p:cxnSp>
        <p:nvCxnSpPr>
          <p:cNvPr id="34" name="Connettore 2 33"/>
          <p:cNvCxnSpPr/>
          <p:nvPr/>
        </p:nvCxnSpPr>
        <p:spPr>
          <a:xfrm>
            <a:off x="6300192" y="4437112"/>
            <a:ext cx="36004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Scheda 36"/>
          <p:cNvSpPr/>
          <p:nvPr/>
        </p:nvSpPr>
        <p:spPr>
          <a:xfrm>
            <a:off x="6300192" y="5157192"/>
            <a:ext cx="792088" cy="936104"/>
          </a:xfrm>
          <a:prstGeom prst="flowChartPunchedCar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CasellaDiTesto 37"/>
          <p:cNvSpPr txBox="1"/>
          <p:nvPr/>
        </p:nvSpPr>
        <p:spPr>
          <a:xfrm>
            <a:off x="6372200" y="5445224"/>
            <a:ext cx="648072" cy="369332"/>
          </a:xfrm>
          <a:prstGeom prst="rect">
            <a:avLst/>
          </a:prstGeom>
          <a:noFill/>
        </p:spPr>
        <p:txBody>
          <a:bodyPr wrap="square" rtlCol="0">
            <a:spAutoFit/>
          </a:bodyPr>
          <a:lstStyle/>
          <a:p>
            <a:r>
              <a:rPr lang="it-IT" dirty="0" smtClean="0"/>
              <a:t>XML</a:t>
            </a:r>
            <a:endParaRPr lang="it-IT"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slide(fromBottom)">
                                      <p:cBhvr>
                                        <p:cTn id="7" dur="500"/>
                                        <p:tgtEl>
                                          <p:spTgt spid="3074"/>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slide(fromBottom)">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slide(fromBottom)">
                                      <p:cBhvr>
                                        <p:cTn id="15" dur="500"/>
                                        <p:tgtEl>
                                          <p:spTgt spid="5"/>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slide(fromBottom)">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slide(fromBottom)">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2" presetClass="entr" presetSubtype="4"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slide(fromBottom)">
                                      <p:cBhvr>
                                        <p:cTn id="28" dur="500"/>
                                        <p:tgtEl>
                                          <p:spTgt spid="7"/>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slide(fromBottom)">
                                      <p:cBhvr>
                                        <p:cTn id="31" dur="5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2" presetClass="entr" presetSubtype="4" fill="hold"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slide(fromBottom)">
                                      <p:cBhvr>
                                        <p:cTn id="36" dur="500"/>
                                        <p:tgtEl>
                                          <p:spTgt spid="10"/>
                                        </p:tgtEl>
                                      </p:cBhvr>
                                    </p:animEffect>
                                  </p:childTnLst>
                                </p:cTn>
                              </p:par>
                              <p:par>
                                <p:cTn id="37" presetID="12" presetClass="entr" presetSubtype="4"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slide(fromBottom)">
                                      <p:cBhvr>
                                        <p:cTn id="39" dur="500"/>
                                        <p:tgtEl>
                                          <p:spTgt spid="11"/>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27"/>
                                        </p:tgtEl>
                                        <p:attrNameLst>
                                          <p:attrName>style.visibility</p:attrName>
                                        </p:attrNameLst>
                                      </p:cBhvr>
                                      <p:to>
                                        <p:strVal val="visible"/>
                                      </p:to>
                                    </p:set>
                                    <p:animEffect transition="in" filter="slide(fromBottom)">
                                      <p:cBhvr>
                                        <p:cTn id="42" dur="500"/>
                                        <p:tgtEl>
                                          <p:spTgt spid="27"/>
                                        </p:tgtEl>
                                      </p:cBhvr>
                                    </p:animEffect>
                                  </p:childTnLst>
                                </p:cTn>
                              </p:par>
                            </p:childTnLst>
                          </p:cTn>
                        </p:par>
                      </p:childTnLst>
                    </p:cTn>
                  </p:par>
                  <p:par>
                    <p:cTn id="43" fill="hold">
                      <p:stCondLst>
                        <p:cond delay="indefinite"/>
                      </p:stCondLst>
                      <p:childTnLst>
                        <p:par>
                          <p:cTn id="44" fill="hold">
                            <p:stCondLst>
                              <p:cond delay="0"/>
                            </p:stCondLst>
                            <p:childTnLst>
                              <p:par>
                                <p:cTn id="45" presetID="12" presetClass="entr" presetSubtype="4" fill="hold" nodeType="clickEffect">
                                  <p:stCondLst>
                                    <p:cond delay="0"/>
                                  </p:stCondLst>
                                  <p:childTnLst>
                                    <p:set>
                                      <p:cBhvr>
                                        <p:cTn id="46" dur="1" fill="hold">
                                          <p:stCondLst>
                                            <p:cond delay="0"/>
                                          </p:stCondLst>
                                        </p:cTn>
                                        <p:tgtEl>
                                          <p:spTgt spid="19"/>
                                        </p:tgtEl>
                                        <p:attrNameLst>
                                          <p:attrName>style.visibility</p:attrName>
                                        </p:attrNameLst>
                                      </p:cBhvr>
                                      <p:to>
                                        <p:strVal val="visible"/>
                                      </p:to>
                                    </p:set>
                                    <p:animEffect transition="in" filter="slide(fromBottom)">
                                      <p:cBhvr>
                                        <p:cTn id="47" dur="500"/>
                                        <p:tgtEl>
                                          <p:spTgt spid="19"/>
                                        </p:tgtEl>
                                      </p:cBhvr>
                                    </p:animEffect>
                                  </p:childTnLst>
                                </p:cTn>
                              </p:par>
                              <p:par>
                                <p:cTn id="48" presetID="12" presetClass="entr" presetSubtype="4" fill="hold" grpId="0" nodeType="with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slide(fromBottom)">
                                      <p:cBhvr>
                                        <p:cTn id="50" dur="500"/>
                                        <p:tgtEl>
                                          <p:spTgt spid="12"/>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slide(fromBottom)">
                                      <p:cBhvr>
                                        <p:cTn id="53" dur="500"/>
                                        <p:tgtEl>
                                          <p:spTgt spid="22"/>
                                        </p:tgtEl>
                                      </p:cBhvr>
                                    </p:animEffect>
                                  </p:childTnLst>
                                </p:cTn>
                              </p:par>
                            </p:childTnLst>
                          </p:cTn>
                        </p:par>
                      </p:childTnLst>
                    </p:cTn>
                  </p:par>
                  <p:par>
                    <p:cTn id="54" fill="hold">
                      <p:stCondLst>
                        <p:cond delay="indefinite"/>
                      </p:stCondLst>
                      <p:childTnLst>
                        <p:par>
                          <p:cTn id="55" fill="hold">
                            <p:stCondLst>
                              <p:cond delay="0"/>
                            </p:stCondLst>
                            <p:childTnLst>
                              <p:par>
                                <p:cTn id="56" presetID="12" presetClass="entr" presetSubtype="4"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slide(fromBottom)">
                                      <p:cBhvr>
                                        <p:cTn id="58" dur="500"/>
                                        <p:tgtEl>
                                          <p:spTgt spid="28"/>
                                        </p:tgtEl>
                                      </p:cBhvr>
                                    </p:animEffect>
                                  </p:childTnLst>
                                </p:cTn>
                              </p:par>
                            </p:childTnLst>
                          </p:cTn>
                        </p:par>
                      </p:childTnLst>
                    </p:cTn>
                  </p:par>
                  <p:par>
                    <p:cTn id="59" fill="hold">
                      <p:stCondLst>
                        <p:cond delay="indefinite"/>
                      </p:stCondLst>
                      <p:childTnLst>
                        <p:par>
                          <p:cTn id="60" fill="hold">
                            <p:stCondLst>
                              <p:cond delay="0"/>
                            </p:stCondLst>
                            <p:childTnLst>
                              <p:par>
                                <p:cTn id="61" presetID="12" presetClass="entr" presetSubtype="4" fill="hold" grpId="0" nodeType="clickEffect">
                                  <p:stCondLst>
                                    <p:cond delay="0"/>
                                  </p:stCondLst>
                                  <p:childTnLst>
                                    <p:set>
                                      <p:cBhvr>
                                        <p:cTn id="62" dur="1" fill="hold">
                                          <p:stCondLst>
                                            <p:cond delay="0"/>
                                          </p:stCondLst>
                                        </p:cTn>
                                        <p:tgtEl>
                                          <p:spTgt spid="29"/>
                                        </p:tgtEl>
                                        <p:attrNameLst>
                                          <p:attrName>style.visibility</p:attrName>
                                        </p:attrNameLst>
                                      </p:cBhvr>
                                      <p:to>
                                        <p:strVal val="visible"/>
                                      </p:to>
                                    </p:set>
                                    <p:animEffect transition="in" filter="slide(fromBottom)">
                                      <p:cBhvr>
                                        <p:cTn id="63" dur="500"/>
                                        <p:tgtEl>
                                          <p:spTgt spid="29"/>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slide(fromBottom)">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12" presetClass="entr" presetSubtype="4" fill="hold" nodeType="clickEffect">
                                  <p:stCondLst>
                                    <p:cond delay="0"/>
                                  </p:stCondLst>
                                  <p:childTnLst>
                                    <p:set>
                                      <p:cBhvr>
                                        <p:cTn id="70" dur="1" fill="hold">
                                          <p:stCondLst>
                                            <p:cond delay="0"/>
                                          </p:stCondLst>
                                        </p:cTn>
                                        <p:tgtEl>
                                          <p:spTgt spid="21"/>
                                        </p:tgtEl>
                                        <p:attrNameLst>
                                          <p:attrName>style.visibility</p:attrName>
                                        </p:attrNameLst>
                                      </p:cBhvr>
                                      <p:to>
                                        <p:strVal val="visible"/>
                                      </p:to>
                                    </p:set>
                                    <p:animEffect transition="in" filter="slide(fromBottom)">
                                      <p:cBhvr>
                                        <p:cTn id="71" dur="500"/>
                                        <p:tgtEl>
                                          <p:spTgt spid="21"/>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13"/>
                                        </p:tgtEl>
                                        <p:attrNameLst>
                                          <p:attrName>style.visibility</p:attrName>
                                        </p:attrNameLst>
                                      </p:cBhvr>
                                      <p:to>
                                        <p:strVal val="visible"/>
                                      </p:to>
                                    </p:set>
                                    <p:animEffect transition="in" filter="slide(fromBottom)">
                                      <p:cBhvr>
                                        <p:cTn id="74" dur="500"/>
                                        <p:tgtEl>
                                          <p:spTgt spid="13"/>
                                        </p:tgtEl>
                                      </p:cBhvr>
                                    </p:animEffect>
                                  </p:childTnLst>
                                </p:cTn>
                              </p:par>
                              <p:par>
                                <p:cTn id="75" presetID="12" presetClass="entr" presetSubtype="4" fill="hold" nodeType="withEffect">
                                  <p:stCondLst>
                                    <p:cond delay="0"/>
                                  </p:stCondLst>
                                  <p:childTnLst>
                                    <p:set>
                                      <p:cBhvr>
                                        <p:cTn id="76" dur="1" fill="hold">
                                          <p:stCondLst>
                                            <p:cond delay="0"/>
                                          </p:stCondLst>
                                        </p:cTn>
                                        <p:tgtEl>
                                          <p:spTgt spid="34"/>
                                        </p:tgtEl>
                                        <p:attrNameLst>
                                          <p:attrName>style.visibility</p:attrName>
                                        </p:attrNameLst>
                                      </p:cBhvr>
                                      <p:to>
                                        <p:strVal val="visible"/>
                                      </p:to>
                                    </p:set>
                                    <p:animEffect transition="in" filter="slide(fromBottom)">
                                      <p:cBhvr>
                                        <p:cTn id="77" dur="500"/>
                                        <p:tgtEl>
                                          <p:spTgt spid="34"/>
                                        </p:tgtEl>
                                      </p:cBhvr>
                                    </p:animEffect>
                                  </p:childTnLst>
                                </p:cTn>
                              </p:par>
                              <p:par>
                                <p:cTn id="78" presetID="12" presetClass="entr" presetSubtype="4" fill="hold" grpId="0" nodeType="withEffect">
                                  <p:stCondLst>
                                    <p:cond delay="0"/>
                                  </p:stCondLst>
                                  <p:childTnLst>
                                    <p:set>
                                      <p:cBhvr>
                                        <p:cTn id="79" dur="1" fill="hold">
                                          <p:stCondLst>
                                            <p:cond delay="0"/>
                                          </p:stCondLst>
                                        </p:cTn>
                                        <p:tgtEl>
                                          <p:spTgt spid="23"/>
                                        </p:tgtEl>
                                        <p:attrNameLst>
                                          <p:attrName>style.visibility</p:attrName>
                                        </p:attrNameLst>
                                      </p:cBhvr>
                                      <p:to>
                                        <p:strVal val="visible"/>
                                      </p:to>
                                    </p:set>
                                    <p:animEffect transition="in" filter="slide(fromBottom)">
                                      <p:cBhvr>
                                        <p:cTn id="80" dur="500"/>
                                        <p:tgtEl>
                                          <p:spTgt spid="23"/>
                                        </p:tgtEl>
                                      </p:cBhvr>
                                    </p:animEffect>
                                  </p:childTnLst>
                                </p:cTn>
                              </p:par>
                              <p:par>
                                <p:cTn id="81" presetID="12" presetClass="entr" presetSubtype="4"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animEffect transition="in" filter="slide(fromBottom)">
                                      <p:cBhvr>
                                        <p:cTn id="83" dur="500"/>
                                        <p:tgtEl>
                                          <p:spTgt spid="37"/>
                                        </p:tgtEl>
                                      </p:cBhvr>
                                    </p:animEffect>
                                  </p:childTnLst>
                                </p:cTn>
                              </p:par>
                              <p:par>
                                <p:cTn id="84" presetID="12" presetClass="entr" presetSubtype="4" fill="hold" grpId="0" nodeType="withEffect">
                                  <p:stCondLst>
                                    <p:cond delay="0"/>
                                  </p:stCondLst>
                                  <p:childTnLst>
                                    <p:set>
                                      <p:cBhvr>
                                        <p:cTn id="85" dur="1" fill="hold">
                                          <p:stCondLst>
                                            <p:cond delay="0"/>
                                          </p:stCondLst>
                                        </p:cTn>
                                        <p:tgtEl>
                                          <p:spTgt spid="38"/>
                                        </p:tgtEl>
                                        <p:attrNameLst>
                                          <p:attrName>style.visibility</p:attrName>
                                        </p:attrNameLst>
                                      </p:cBhvr>
                                      <p:to>
                                        <p:strVal val="visible"/>
                                      </p:to>
                                    </p:set>
                                    <p:animEffect transition="in" filter="slide(fromBottom)">
                                      <p:cBhvr>
                                        <p:cTn id="86"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animBg="1"/>
      <p:bldP spid="7" grpId="0" animBg="1"/>
      <p:bldP spid="8" grpId="0"/>
      <p:bldP spid="11" grpId="0" animBg="1"/>
      <p:bldP spid="12" grpId="0" animBg="1"/>
      <p:bldP spid="13" grpId="0" animBg="1"/>
      <p:bldP spid="22" grpId="0"/>
      <p:bldP spid="23" grpId="0"/>
      <p:bldP spid="27" grpId="0"/>
      <p:bldP spid="28" grpId="0" animBg="1"/>
      <p:bldP spid="29" grpId="0" animBg="1"/>
      <p:bldP spid="31" grpId="0"/>
      <p:bldP spid="37" grpId="0" animBg="1"/>
      <p:bldP spid="3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Fonti</a:t>
            </a:r>
            <a:endParaRPr lang="it-IT" dirty="0"/>
          </a:p>
        </p:txBody>
      </p:sp>
      <p:sp>
        <p:nvSpPr>
          <p:cNvPr id="3" name="Segnaposto contenuto 2"/>
          <p:cNvSpPr>
            <a:spLocks noGrp="1"/>
          </p:cNvSpPr>
          <p:nvPr>
            <p:ph sz="quarter" idx="1"/>
          </p:nvPr>
        </p:nvSpPr>
        <p:spPr>
          <a:xfrm>
            <a:off x="457200" y="1219200"/>
            <a:ext cx="8229600" cy="3793976"/>
          </a:xfrm>
        </p:spPr>
        <p:txBody>
          <a:bodyPr>
            <a:normAutofit fontScale="85000" lnSpcReduction="20000"/>
          </a:bodyPr>
          <a:lstStyle/>
          <a:p>
            <a:r>
              <a:rPr lang="it-IT" dirty="0" smtClean="0"/>
              <a:t>File xml : Food_Milk.xml /  Food_No_Milk.xml</a:t>
            </a:r>
          </a:p>
          <a:p>
            <a:pPr lvl="1"/>
            <a:r>
              <a:rPr lang="it-IT" dirty="0" smtClean="0"/>
              <a:t>Contenete rispettivamente tutti i cibi con e senza latte e le relative calorie</a:t>
            </a:r>
          </a:p>
          <a:p>
            <a:pPr lvl="1"/>
            <a:r>
              <a:rPr lang="it-IT" dirty="0" smtClean="0"/>
              <a:t>Volatilità:  informazioni statiche</a:t>
            </a:r>
          </a:p>
          <a:p>
            <a:r>
              <a:rPr lang="it-IT" dirty="0" smtClean="0"/>
              <a:t>File xml : Foods_Needing_Condiments_Table.xml</a:t>
            </a:r>
          </a:p>
          <a:p>
            <a:pPr lvl="1"/>
            <a:r>
              <a:rPr lang="it-IT" dirty="0" smtClean="0"/>
              <a:t>Contenente i cibi che possiedono condimenti elencandoli</a:t>
            </a:r>
          </a:p>
          <a:p>
            <a:pPr lvl="1"/>
            <a:r>
              <a:rPr lang="it-IT" dirty="0" smtClean="0"/>
              <a:t>Volatilità:  informazioni statiche</a:t>
            </a:r>
          </a:p>
          <a:p>
            <a:r>
              <a:rPr lang="it-IT" dirty="0" smtClean="0"/>
              <a:t>File xml : lu_Condiment_Food_Table.xml</a:t>
            </a:r>
          </a:p>
          <a:p>
            <a:pPr lvl="1"/>
            <a:r>
              <a:rPr lang="it-IT" dirty="0" smtClean="0"/>
              <a:t>Contenente tutti i condimenti e le relative calorie</a:t>
            </a:r>
          </a:p>
          <a:p>
            <a:pPr lvl="1"/>
            <a:r>
              <a:rPr lang="it-IT" dirty="0" smtClean="0"/>
              <a:t>Volatilità:  informazioni statiche</a:t>
            </a:r>
          </a:p>
          <a:p>
            <a:r>
              <a:rPr lang="it-IT" dirty="0" smtClean="0"/>
              <a:t>Sito web : </a:t>
            </a:r>
            <a:r>
              <a:rPr lang="it-IT" dirty="0" smtClean="0">
                <a:hlinkClick r:id="rId2"/>
              </a:rPr>
              <a:t>www.foodnetwork.com</a:t>
            </a:r>
            <a:endParaRPr lang="it-IT" dirty="0" smtClean="0"/>
          </a:p>
          <a:p>
            <a:pPr lvl="1"/>
            <a:r>
              <a:rPr lang="it-IT" dirty="0" smtClean="0"/>
              <a:t>Volatilità:  cambi periodici</a:t>
            </a:r>
          </a:p>
        </p:txBody>
      </p:sp>
      <p:sp>
        <p:nvSpPr>
          <p:cNvPr id="5" name="Freccia angolare bidirezionale 4"/>
          <p:cNvSpPr/>
          <p:nvPr/>
        </p:nvSpPr>
        <p:spPr>
          <a:xfrm rot="5400000">
            <a:off x="1115616" y="5085184"/>
            <a:ext cx="1440160" cy="1152128"/>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CasellaDiTesto 5"/>
          <p:cNvSpPr txBox="1"/>
          <p:nvPr/>
        </p:nvSpPr>
        <p:spPr>
          <a:xfrm>
            <a:off x="2627784" y="5517232"/>
            <a:ext cx="4320480" cy="707886"/>
          </a:xfrm>
          <a:prstGeom prst="rect">
            <a:avLst/>
          </a:prstGeom>
          <a:noFill/>
        </p:spPr>
        <p:txBody>
          <a:bodyPr wrap="square" rtlCol="0">
            <a:spAutoFit/>
          </a:bodyPr>
          <a:lstStyle/>
          <a:p>
            <a:r>
              <a:rPr lang="it-IT" sz="2000" dirty="0" smtClean="0"/>
              <a:t>Database come cache per i dati estratti e aggiornamento dati periodico.</a:t>
            </a:r>
            <a:endParaRPr lang="it-IT"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lide(fromBottom)">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Descrizione schema fonti locali</a:t>
            </a:r>
            <a:endParaRPr lang="it-IT" dirty="0"/>
          </a:p>
        </p:txBody>
      </p:sp>
      <p:sp>
        <p:nvSpPr>
          <p:cNvPr id="3" name="Segnaposto contenuto 2"/>
          <p:cNvSpPr>
            <a:spLocks noGrp="1"/>
          </p:cNvSpPr>
          <p:nvPr>
            <p:ph sz="quarter" idx="1"/>
          </p:nvPr>
        </p:nvSpPr>
        <p:spPr>
          <a:xfrm>
            <a:off x="467544" y="1268760"/>
            <a:ext cx="8229600" cy="4937760"/>
          </a:xfrm>
        </p:spPr>
        <p:txBody>
          <a:bodyPr>
            <a:normAutofit fontScale="85000" lnSpcReduction="20000"/>
          </a:bodyPr>
          <a:lstStyle/>
          <a:p>
            <a:r>
              <a:rPr lang="it-IT" dirty="0" smtClean="0"/>
              <a:t>Descrizione tramite </a:t>
            </a:r>
            <a:r>
              <a:rPr lang="it-IT" dirty="0" err="1" smtClean="0"/>
              <a:t>datalog</a:t>
            </a:r>
            <a:r>
              <a:rPr lang="it-IT" dirty="0" smtClean="0"/>
              <a:t> dello schema locale dei dati utilizzati per ciascuna delle fonti mostrate prima.</a:t>
            </a:r>
          </a:p>
          <a:p>
            <a:pPr>
              <a:buNone/>
            </a:pPr>
            <a:r>
              <a:rPr lang="it-IT" dirty="0" smtClean="0"/>
              <a:t>1)</a:t>
            </a:r>
          </a:p>
          <a:p>
            <a:pPr>
              <a:buNone/>
            </a:pPr>
            <a:r>
              <a:rPr lang="it-IT" sz="2400" b="1" dirty="0" err="1" smtClean="0">
                <a:solidFill>
                  <a:srgbClr val="002060"/>
                </a:solidFill>
              </a:rPr>
              <a:t>Food_Milk</a:t>
            </a:r>
            <a:endParaRPr lang="it-IT" sz="2400" b="1" dirty="0" smtClean="0">
              <a:solidFill>
                <a:srgbClr val="002060"/>
              </a:solidFill>
            </a:endParaRPr>
          </a:p>
          <a:p>
            <a:pPr>
              <a:buNone/>
            </a:pPr>
            <a:r>
              <a:rPr lang="it-IT" sz="2400" dirty="0" smtClean="0"/>
              <a:t>(</a:t>
            </a:r>
            <a:r>
              <a:rPr lang="it-IT" sz="2400" u="sng" dirty="0" err="1" smtClean="0"/>
              <a:t>Food_Code</a:t>
            </a:r>
            <a:r>
              <a:rPr lang="it-IT" sz="2400" dirty="0" smtClean="0"/>
              <a:t>, </a:t>
            </a:r>
            <a:r>
              <a:rPr lang="it-IT" sz="2400" u="sng" dirty="0" err="1" smtClean="0"/>
              <a:t>Display_Name</a:t>
            </a:r>
            <a:r>
              <a:rPr lang="it-IT" sz="2400" dirty="0" smtClean="0"/>
              <a:t>, </a:t>
            </a:r>
            <a:r>
              <a:rPr lang="it-IT" sz="2400" dirty="0" err="1" smtClean="0"/>
              <a:t>Portion_Default</a:t>
            </a:r>
            <a:r>
              <a:rPr lang="it-IT" sz="2400" dirty="0" smtClean="0"/>
              <a:t>, </a:t>
            </a:r>
            <a:r>
              <a:rPr lang="it-IT" sz="2400" dirty="0" err="1" smtClean="0"/>
              <a:t>Portion_Amount</a:t>
            </a:r>
            <a:r>
              <a:rPr lang="it-IT" sz="2400" dirty="0" smtClean="0"/>
              <a:t>, Portion_Display_Name, </a:t>
            </a:r>
            <a:r>
              <a:rPr lang="it-IT" sz="2400" dirty="0" err="1" smtClean="0"/>
              <a:t>Factor</a:t>
            </a:r>
            <a:r>
              <a:rPr lang="it-IT" sz="2400" dirty="0" smtClean="0"/>
              <a:t>, </a:t>
            </a:r>
            <a:r>
              <a:rPr lang="it-IT" sz="2400" dirty="0" err="1" smtClean="0"/>
              <a:t>Increment</a:t>
            </a:r>
            <a:r>
              <a:rPr lang="it-IT" sz="2400" dirty="0" smtClean="0"/>
              <a:t>, </a:t>
            </a:r>
            <a:r>
              <a:rPr lang="it-IT" sz="2400" dirty="0" err="1" smtClean="0"/>
              <a:t>Multipler</a:t>
            </a:r>
            <a:r>
              <a:rPr lang="it-IT" sz="2400" dirty="0" smtClean="0"/>
              <a:t>, </a:t>
            </a:r>
            <a:r>
              <a:rPr lang="it-IT" sz="2400" dirty="0" err="1" smtClean="0"/>
              <a:t>Grains</a:t>
            </a:r>
            <a:r>
              <a:rPr lang="it-IT" sz="2400" dirty="0" smtClean="0"/>
              <a:t>, </a:t>
            </a:r>
            <a:r>
              <a:rPr lang="it-IT" sz="2400" dirty="0" err="1" smtClean="0"/>
              <a:t>Whole_Grains</a:t>
            </a:r>
            <a:r>
              <a:rPr lang="it-IT" sz="2400" dirty="0" smtClean="0"/>
              <a:t>, </a:t>
            </a:r>
            <a:r>
              <a:rPr lang="it-IT" sz="2400" dirty="0" err="1" smtClean="0"/>
              <a:t>Vegetables</a:t>
            </a:r>
            <a:r>
              <a:rPr lang="it-IT" sz="2400" dirty="0" smtClean="0"/>
              <a:t>, </a:t>
            </a:r>
            <a:r>
              <a:rPr lang="it-IT" sz="2400" dirty="0" err="1" smtClean="0"/>
              <a:t>Orange_Vegetables</a:t>
            </a:r>
            <a:r>
              <a:rPr lang="it-IT" sz="2400" dirty="0" smtClean="0"/>
              <a:t>, </a:t>
            </a:r>
            <a:r>
              <a:rPr lang="it-IT" sz="2400" dirty="0" err="1" smtClean="0"/>
              <a:t>Drkgreen_Vegetables</a:t>
            </a:r>
            <a:r>
              <a:rPr lang="it-IT" sz="2400" dirty="0" smtClean="0"/>
              <a:t>, </a:t>
            </a:r>
            <a:r>
              <a:rPr lang="it-IT" sz="2400" dirty="0" err="1" smtClean="0"/>
              <a:t>Starchy_vegetables</a:t>
            </a:r>
            <a:r>
              <a:rPr lang="it-IT" sz="2400" dirty="0" smtClean="0"/>
              <a:t>, </a:t>
            </a:r>
            <a:r>
              <a:rPr lang="it-IT" sz="2400" dirty="0" err="1" smtClean="0"/>
              <a:t>Other_Vegetables</a:t>
            </a:r>
            <a:r>
              <a:rPr lang="it-IT" sz="2400" dirty="0" smtClean="0"/>
              <a:t>, </a:t>
            </a:r>
            <a:r>
              <a:rPr lang="it-IT" sz="2400" dirty="0" err="1" smtClean="0"/>
              <a:t>Fruits</a:t>
            </a:r>
            <a:r>
              <a:rPr lang="it-IT" sz="2400" dirty="0" smtClean="0"/>
              <a:t>, Milk, </a:t>
            </a:r>
            <a:r>
              <a:rPr lang="it-IT" sz="2400" dirty="0" err="1" smtClean="0"/>
              <a:t>Meats</a:t>
            </a:r>
            <a:r>
              <a:rPr lang="it-IT" sz="2400" dirty="0" smtClean="0"/>
              <a:t>, </a:t>
            </a:r>
            <a:r>
              <a:rPr lang="it-IT" sz="2400" dirty="0" err="1" smtClean="0"/>
              <a:t>Soy</a:t>
            </a:r>
            <a:r>
              <a:rPr lang="it-IT" sz="2400" dirty="0" smtClean="0"/>
              <a:t>, </a:t>
            </a:r>
            <a:r>
              <a:rPr lang="it-IT" sz="2400" dirty="0" err="1" smtClean="0"/>
              <a:t>Drybeans_Peas</a:t>
            </a:r>
            <a:r>
              <a:rPr lang="it-IT" sz="2400" dirty="0" smtClean="0"/>
              <a:t>, </a:t>
            </a:r>
            <a:r>
              <a:rPr lang="it-IT" sz="2400" dirty="0" err="1" smtClean="0"/>
              <a:t>Oils</a:t>
            </a:r>
            <a:r>
              <a:rPr lang="it-IT" sz="2400" dirty="0" smtClean="0"/>
              <a:t>, </a:t>
            </a:r>
            <a:r>
              <a:rPr lang="it-IT" sz="2400" dirty="0" err="1" smtClean="0"/>
              <a:t>Solid_Fats</a:t>
            </a:r>
            <a:r>
              <a:rPr lang="it-IT" sz="2400" dirty="0" smtClean="0"/>
              <a:t>, </a:t>
            </a:r>
            <a:r>
              <a:rPr lang="it-IT" sz="2400" dirty="0" err="1" smtClean="0"/>
              <a:t>Added_Sugars</a:t>
            </a:r>
            <a:r>
              <a:rPr lang="it-IT" sz="2400" dirty="0" smtClean="0"/>
              <a:t>, </a:t>
            </a:r>
            <a:r>
              <a:rPr lang="it-IT" sz="2400" dirty="0" err="1" smtClean="0"/>
              <a:t>Alcohol</a:t>
            </a:r>
            <a:r>
              <a:rPr lang="it-IT" sz="2400" dirty="0" smtClean="0"/>
              <a:t>, Calories, </a:t>
            </a:r>
            <a:r>
              <a:rPr lang="it-IT" sz="2400" dirty="0" err="1" smtClean="0"/>
              <a:t>Saturated_Fats</a:t>
            </a:r>
            <a:r>
              <a:rPr lang="it-IT" sz="2400" dirty="0" smtClean="0"/>
              <a:t>).</a:t>
            </a:r>
          </a:p>
          <a:p>
            <a:pPr>
              <a:buNone/>
            </a:pPr>
            <a:endParaRPr lang="it-IT" sz="2400" dirty="0" smtClean="0"/>
          </a:p>
          <a:p>
            <a:pPr>
              <a:buNone/>
            </a:pPr>
            <a:r>
              <a:rPr lang="it-IT" sz="2400" dirty="0" smtClean="0"/>
              <a:t>2)</a:t>
            </a:r>
          </a:p>
          <a:p>
            <a:pPr>
              <a:buNone/>
            </a:pPr>
            <a:r>
              <a:rPr lang="it-IT" sz="2400" b="1" dirty="0" smtClean="0">
                <a:solidFill>
                  <a:srgbClr val="002060"/>
                </a:solidFill>
              </a:rPr>
              <a:t>Food_No_Milk</a:t>
            </a:r>
          </a:p>
          <a:p>
            <a:pPr>
              <a:buNone/>
            </a:pPr>
            <a:r>
              <a:rPr lang="it-IT" sz="2400" dirty="0" smtClean="0"/>
              <a:t>(</a:t>
            </a:r>
            <a:r>
              <a:rPr lang="it-IT" sz="2400" u="sng" dirty="0" err="1" smtClean="0"/>
              <a:t>Food_Code</a:t>
            </a:r>
            <a:r>
              <a:rPr lang="it-IT" sz="2400" dirty="0" smtClean="0"/>
              <a:t>, </a:t>
            </a:r>
            <a:r>
              <a:rPr lang="it-IT" sz="2400" u="sng" dirty="0" err="1" smtClean="0"/>
              <a:t>Display_Name</a:t>
            </a:r>
            <a:r>
              <a:rPr lang="it-IT" sz="2400" dirty="0" smtClean="0"/>
              <a:t>, </a:t>
            </a:r>
            <a:r>
              <a:rPr lang="it-IT" sz="2400" dirty="0" err="1" smtClean="0"/>
              <a:t>Portion_Default</a:t>
            </a:r>
            <a:r>
              <a:rPr lang="it-IT" sz="2400" dirty="0" smtClean="0"/>
              <a:t>, </a:t>
            </a:r>
            <a:r>
              <a:rPr lang="it-IT" sz="2400" dirty="0" err="1" smtClean="0"/>
              <a:t>Portion_Amount</a:t>
            </a:r>
            <a:r>
              <a:rPr lang="it-IT" sz="2400" dirty="0" smtClean="0"/>
              <a:t>, Portion_Display_Name, </a:t>
            </a:r>
            <a:r>
              <a:rPr lang="it-IT" sz="2400" dirty="0" err="1" smtClean="0"/>
              <a:t>Factor</a:t>
            </a:r>
            <a:r>
              <a:rPr lang="it-IT" sz="2400" dirty="0" smtClean="0"/>
              <a:t>, </a:t>
            </a:r>
            <a:r>
              <a:rPr lang="it-IT" sz="2400" dirty="0" err="1" smtClean="0"/>
              <a:t>Increment</a:t>
            </a:r>
            <a:r>
              <a:rPr lang="it-IT" sz="2400" dirty="0" smtClean="0"/>
              <a:t>, </a:t>
            </a:r>
            <a:r>
              <a:rPr lang="it-IT" sz="2400" dirty="0" err="1" smtClean="0"/>
              <a:t>Multipler</a:t>
            </a:r>
            <a:r>
              <a:rPr lang="it-IT" sz="2400" dirty="0" smtClean="0"/>
              <a:t>, </a:t>
            </a:r>
            <a:r>
              <a:rPr lang="it-IT" sz="2400" dirty="0" err="1" smtClean="0"/>
              <a:t>Grains</a:t>
            </a:r>
            <a:r>
              <a:rPr lang="it-IT" sz="2400" dirty="0" smtClean="0"/>
              <a:t>, </a:t>
            </a:r>
            <a:r>
              <a:rPr lang="it-IT" sz="2400" dirty="0" err="1" smtClean="0"/>
              <a:t>Whole_Grains</a:t>
            </a:r>
            <a:r>
              <a:rPr lang="it-IT" sz="2400" dirty="0" smtClean="0"/>
              <a:t>, </a:t>
            </a:r>
            <a:r>
              <a:rPr lang="it-IT" sz="2400" dirty="0" err="1" smtClean="0"/>
              <a:t>Vegetables</a:t>
            </a:r>
            <a:r>
              <a:rPr lang="it-IT" sz="2400" dirty="0" smtClean="0"/>
              <a:t>, </a:t>
            </a:r>
            <a:r>
              <a:rPr lang="it-IT" sz="2400" dirty="0" err="1" smtClean="0"/>
              <a:t>Orange_Vegetables</a:t>
            </a:r>
            <a:r>
              <a:rPr lang="it-IT" sz="2400" dirty="0" smtClean="0"/>
              <a:t>, </a:t>
            </a:r>
            <a:r>
              <a:rPr lang="it-IT" sz="2400" dirty="0" err="1" smtClean="0"/>
              <a:t>Drkgreen_Vegetables</a:t>
            </a:r>
            <a:r>
              <a:rPr lang="it-IT" sz="2400" dirty="0" smtClean="0"/>
              <a:t>, </a:t>
            </a:r>
            <a:r>
              <a:rPr lang="it-IT" sz="2400" dirty="0" err="1" smtClean="0"/>
              <a:t>Starchy_vegetables</a:t>
            </a:r>
            <a:r>
              <a:rPr lang="it-IT" sz="2400" dirty="0" smtClean="0"/>
              <a:t>, </a:t>
            </a:r>
            <a:r>
              <a:rPr lang="it-IT" sz="2400" dirty="0" err="1" smtClean="0"/>
              <a:t>Other_Vegetables</a:t>
            </a:r>
            <a:r>
              <a:rPr lang="it-IT" sz="2400" dirty="0" smtClean="0"/>
              <a:t>, </a:t>
            </a:r>
            <a:r>
              <a:rPr lang="it-IT" sz="2400" dirty="0" err="1" smtClean="0"/>
              <a:t>Fruits</a:t>
            </a:r>
            <a:r>
              <a:rPr lang="it-IT" sz="2400" dirty="0" smtClean="0"/>
              <a:t>, Milk, </a:t>
            </a:r>
            <a:r>
              <a:rPr lang="it-IT" sz="2400" dirty="0" err="1" smtClean="0"/>
              <a:t>Meats</a:t>
            </a:r>
            <a:r>
              <a:rPr lang="it-IT" sz="2400" dirty="0" smtClean="0"/>
              <a:t>, </a:t>
            </a:r>
            <a:r>
              <a:rPr lang="it-IT" sz="2400" dirty="0" err="1" smtClean="0"/>
              <a:t>Soy</a:t>
            </a:r>
            <a:r>
              <a:rPr lang="it-IT" sz="2400" dirty="0" smtClean="0"/>
              <a:t>, </a:t>
            </a:r>
            <a:r>
              <a:rPr lang="it-IT" sz="2400" dirty="0" err="1" smtClean="0"/>
              <a:t>Drybeans_Peas</a:t>
            </a:r>
            <a:r>
              <a:rPr lang="it-IT" sz="2400" dirty="0" smtClean="0"/>
              <a:t>, </a:t>
            </a:r>
            <a:r>
              <a:rPr lang="it-IT" sz="2400" dirty="0" err="1" smtClean="0"/>
              <a:t>Oils</a:t>
            </a:r>
            <a:r>
              <a:rPr lang="it-IT" sz="2400" dirty="0" smtClean="0"/>
              <a:t>, </a:t>
            </a:r>
            <a:r>
              <a:rPr lang="it-IT" sz="2400" dirty="0" err="1" smtClean="0"/>
              <a:t>Solid_Fats</a:t>
            </a:r>
            <a:r>
              <a:rPr lang="it-IT" sz="2400" dirty="0" smtClean="0"/>
              <a:t>, </a:t>
            </a:r>
            <a:r>
              <a:rPr lang="it-IT" sz="2400" dirty="0" err="1" smtClean="0"/>
              <a:t>Added_Sugars</a:t>
            </a:r>
            <a:r>
              <a:rPr lang="it-IT" sz="2400" dirty="0" smtClean="0"/>
              <a:t>, </a:t>
            </a:r>
            <a:r>
              <a:rPr lang="it-IT" sz="2400" dirty="0" err="1" smtClean="0"/>
              <a:t>Alcohol</a:t>
            </a:r>
            <a:r>
              <a:rPr lang="it-IT" sz="2400" dirty="0" smtClean="0"/>
              <a:t>, Calories, </a:t>
            </a:r>
            <a:r>
              <a:rPr lang="it-IT" sz="2400" dirty="0" err="1" smtClean="0"/>
              <a:t>Saturated_Fats</a:t>
            </a:r>
            <a:r>
              <a:rPr lang="it-IT" sz="2400" dirty="0" smtClean="0"/>
              <a:t>).</a:t>
            </a:r>
          </a:p>
          <a:p>
            <a:pPr>
              <a:buNone/>
            </a:pPr>
            <a:endParaRPr lang="it-IT"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95536" y="302359"/>
            <a:ext cx="8064896" cy="5940088"/>
          </a:xfrm>
          <a:prstGeom prst="rect">
            <a:avLst/>
          </a:prstGeom>
          <a:noFill/>
        </p:spPr>
        <p:txBody>
          <a:bodyPr wrap="square" rtlCol="0">
            <a:spAutoFit/>
          </a:bodyPr>
          <a:lstStyle/>
          <a:p>
            <a:r>
              <a:rPr lang="it-IT" sz="2000" dirty="0" smtClean="0"/>
              <a:t>3) </a:t>
            </a:r>
          </a:p>
          <a:p>
            <a:r>
              <a:rPr lang="it-IT" sz="2000" b="1" dirty="0" smtClean="0">
                <a:solidFill>
                  <a:srgbClr val="002060"/>
                </a:solidFill>
              </a:rPr>
              <a:t>Foods_Needing_Condiments_Table</a:t>
            </a:r>
          </a:p>
          <a:p>
            <a:r>
              <a:rPr lang="it-IT" sz="2000" dirty="0" smtClean="0"/>
              <a:t>(</a:t>
            </a:r>
            <a:r>
              <a:rPr lang="it-IT" sz="2000" u="sng" dirty="0" smtClean="0"/>
              <a:t>Survey_Food_Code, </a:t>
            </a:r>
            <a:r>
              <a:rPr lang="it-IT" sz="2000" dirty="0" smtClean="0"/>
              <a:t> </a:t>
            </a:r>
            <a:r>
              <a:rPr lang="it-IT" sz="2000" dirty="0" err="1" smtClean="0"/>
              <a:t>Display_Name</a:t>
            </a:r>
            <a:r>
              <a:rPr lang="it-IT" sz="2000" dirty="0" smtClean="0"/>
              <a:t>, </a:t>
            </a:r>
            <a:r>
              <a:rPr lang="it-IT" sz="2000" dirty="0" err="1" smtClean="0"/>
              <a:t>Cond_code</a:t>
            </a:r>
            <a:r>
              <a:rPr lang="it-IT" sz="2000" dirty="0" smtClean="0"/>
              <a:t>, </a:t>
            </a:r>
            <a:r>
              <a:rPr lang="it-IT" sz="2000" dirty="0" err="1" smtClean="0"/>
              <a:t>Cond_name</a:t>
            </a:r>
            <a:r>
              <a:rPr lang="it-IT" sz="2000" dirty="0" smtClean="0"/>
              <a:t>). 		</a:t>
            </a:r>
          </a:p>
          <a:p>
            <a:r>
              <a:rPr lang="it-IT" sz="2000" dirty="0" smtClean="0"/>
              <a:t>					</a:t>
            </a:r>
          </a:p>
          <a:p>
            <a:r>
              <a:rPr lang="it-IT" sz="2000" dirty="0" smtClean="0"/>
              <a:t>4)</a:t>
            </a:r>
          </a:p>
          <a:p>
            <a:r>
              <a:rPr lang="it-IT" sz="2000" b="1" dirty="0" smtClean="0">
                <a:solidFill>
                  <a:srgbClr val="002060"/>
                </a:solidFill>
              </a:rPr>
              <a:t>Condiment_Food_Table</a:t>
            </a:r>
          </a:p>
          <a:p>
            <a:r>
              <a:rPr lang="it-IT" sz="2000" dirty="0" smtClean="0"/>
              <a:t>( </a:t>
            </a:r>
            <a:r>
              <a:rPr lang="it-IT" sz="2000" u="sng" dirty="0" smtClean="0"/>
              <a:t>Survey_food_code</a:t>
            </a:r>
            <a:r>
              <a:rPr lang="it-IT" sz="2000" dirty="0" smtClean="0"/>
              <a:t>, </a:t>
            </a:r>
            <a:r>
              <a:rPr lang="it-IT" sz="2000" u="sng" dirty="0" err="1" smtClean="0"/>
              <a:t>Display_name</a:t>
            </a:r>
            <a:r>
              <a:rPr lang="it-IT" sz="2000" dirty="0" smtClean="0"/>
              <a:t>, Condiment_portion_size,  Condiment_portion_code, </a:t>
            </a:r>
            <a:r>
              <a:rPr lang="it-IT" sz="2000" dirty="0" err="1" smtClean="0"/>
              <a:t>Condiment_grains</a:t>
            </a:r>
            <a:r>
              <a:rPr lang="it-IT" sz="2000" dirty="0" smtClean="0"/>
              <a:t>, Condiment_whole_grains, </a:t>
            </a:r>
            <a:r>
              <a:rPr lang="it-IT" sz="2000" dirty="0" err="1" smtClean="0"/>
              <a:t>Condiment_vegetables</a:t>
            </a:r>
            <a:r>
              <a:rPr lang="it-IT" sz="2000" dirty="0" smtClean="0"/>
              <a:t>, </a:t>
            </a:r>
            <a:r>
              <a:rPr lang="it-IT" sz="2000" dirty="0" err="1" smtClean="0"/>
              <a:t>Condiment_milk</a:t>
            </a:r>
            <a:r>
              <a:rPr lang="it-IT" sz="2000" dirty="0" smtClean="0"/>
              <a:t>, </a:t>
            </a:r>
            <a:r>
              <a:rPr lang="it-IT" sz="2000" dirty="0" err="1" smtClean="0"/>
              <a:t>Condiemnt_meat</a:t>
            </a:r>
            <a:r>
              <a:rPr lang="it-IT" sz="2000" dirty="0" smtClean="0"/>
              <a:t>, </a:t>
            </a:r>
            <a:r>
              <a:rPr lang="it-IT" sz="2000" dirty="0" err="1" smtClean="0"/>
              <a:t>Condiment_oils</a:t>
            </a:r>
            <a:r>
              <a:rPr lang="it-IT" sz="2000" dirty="0" smtClean="0"/>
              <a:t>, Condiment_solid_fats, Condiment_added_sugar, Condiment_saturated_fats, </a:t>
            </a:r>
            <a:r>
              <a:rPr lang="it-IT" sz="2000" dirty="0" err="1" smtClean="0"/>
              <a:t>Condiment_calories</a:t>
            </a:r>
            <a:r>
              <a:rPr lang="it-IT" sz="2000" dirty="0" smtClean="0"/>
              <a:t>).</a:t>
            </a:r>
          </a:p>
          <a:p>
            <a:endParaRPr lang="it-IT" sz="2000" dirty="0" smtClean="0"/>
          </a:p>
          <a:p>
            <a:r>
              <a:rPr lang="it-IT" sz="2000" dirty="0" smtClean="0"/>
              <a:t>5)</a:t>
            </a:r>
          </a:p>
          <a:p>
            <a:r>
              <a:rPr lang="it-IT" sz="2000" b="1" dirty="0" err="1" smtClean="0">
                <a:solidFill>
                  <a:srgbClr val="002060"/>
                </a:solidFill>
              </a:rPr>
              <a:t>Recipe</a:t>
            </a:r>
            <a:endParaRPr lang="it-IT" sz="2000" b="1" dirty="0" smtClean="0">
              <a:solidFill>
                <a:srgbClr val="002060"/>
              </a:solidFill>
            </a:endParaRPr>
          </a:p>
          <a:p>
            <a:r>
              <a:rPr lang="it-IT" sz="2000" dirty="0" smtClean="0"/>
              <a:t>( </a:t>
            </a:r>
            <a:r>
              <a:rPr lang="it-IT" sz="2000" u="sng" dirty="0" smtClean="0"/>
              <a:t>Dispaly_Name_Food</a:t>
            </a:r>
            <a:r>
              <a:rPr lang="it-IT" sz="2000" dirty="0" smtClean="0"/>
              <a:t>, </a:t>
            </a:r>
            <a:r>
              <a:rPr lang="it-IT" sz="2000" dirty="0" err="1" smtClean="0"/>
              <a:t>Name_recipe</a:t>
            </a:r>
            <a:r>
              <a:rPr lang="it-IT" sz="2000" dirty="0" smtClean="0"/>
              <a:t>, </a:t>
            </a:r>
            <a:r>
              <a:rPr lang="it-IT" sz="2000" dirty="0" err="1" smtClean="0"/>
              <a:t>Ingredients</a:t>
            </a:r>
            <a:r>
              <a:rPr lang="it-IT" sz="2000" dirty="0" smtClean="0"/>
              <a:t>, </a:t>
            </a:r>
            <a:r>
              <a:rPr lang="it-IT" sz="2000" dirty="0" err="1" smtClean="0"/>
              <a:t>Directions</a:t>
            </a:r>
            <a:r>
              <a:rPr lang="it-IT" sz="2000" dirty="0" smtClean="0"/>
              <a:t>, Time, </a:t>
            </a:r>
            <a:r>
              <a:rPr lang="it-IT" sz="2000" dirty="0" err="1" smtClean="0"/>
              <a:t>Difficulty</a:t>
            </a:r>
            <a:r>
              <a:rPr lang="it-IT" sz="2000" dirty="0" smtClean="0"/>
              <a:t>, Date).</a:t>
            </a:r>
          </a:p>
          <a:p>
            <a:endParaRPr lang="it-IT" sz="2000" dirty="0" smtClean="0"/>
          </a:p>
          <a:p>
            <a:r>
              <a:rPr lang="it-IT" sz="2000" dirty="0" smtClean="0"/>
              <a:t>N.B. : Il campo Date è usato come </a:t>
            </a:r>
            <a:r>
              <a:rPr lang="it-IT" sz="2000" dirty="0" err="1" smtClean="0"/>
              <a:t>timestamp</a:t>
            </a:r>
            <a:r>
              <a:rPr lang="it-IT" sz="2000" dirty="0" smtClean="0"/>
              <a:t> per poi aggiornare il database.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tellite">
  <a:themeElements>
    <a:clrScheme name="Satellit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Satellit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atellit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1477</TotalTime>
  <Words>2235</Words>
  <Application>Microsoft Office PowerPoint</Application>
  <PresentationFormat>Presentazione su schermo (4:3)</PresentationFormat>
  <Paragraphs>260</Paragraphs>
  <Slides>30</Slides>
  <Notes>4</Notes>
  <HiddenSlides>0</HiddenSlides>
  <MMClips>0</MMClips>
  <ScaleCrop>false</ScaleCrop>
  <HeadingPairs>
    <vt:vector size="4" baseType="variant">
      <vt:variant>
        <vt:lpstr>Tema</vt:lpstr>
      </vt:variant>
      <vt:variant>
        <vt:i4>1</vt:i4>
      </vt:variant>
      <vt:variant>
        <vt:lpstr>Titoli diapositive</vt:lpstr>
      </vt:variant>
      <vt:variant>
        <vt:i4>30</vt:i4>
      </vt:variant>
    </vt:vector>
  </HeadingPairs>
  <TitlesOfParts>
    <vt:vector size="31" baseType="lpstr">
      <vt:lpstr>Satellite</vt:lpstr>
      <vt:lpstr>Progetto ‘My FOODPEDIA’</vt:lpstr>
      <vt:lpstr>Specifica del progetto</vt:lpstr>
      <vt:lpstr>Descrizione funzionale del sito realizzato</vt:lpstr>
      <vt:lpstr>Architettura</vt:lpstr>
      <vt:lpstr>Architettura software</vt:lpstr>
      <vt:lpstr>Diapositiva 6</vt:lpstr>
      <vt:lpstr>Fonti</vt:lpstr>
      <vt:lpstr>Descrizione schema fonti locali</vt:lpstr>
      <vt:lpstr>Diapositiva 9</vt:lpstr>
      <vt:lpstr>Descrizione wrapper sviluppati</vt:lpstr>
      <vt:lpstr>Diapositiva 11</vt:lpstr>
      <vt:lpstr>Diapositiva 12</vt:lpstr>
      <vt:lpstr>Diapositiva 13</vt:lpstr>
      <vt:lpstr>Diapositiva 14</vt:lpstr>
      <vt:lpstr>Aggiornamento dati periodico</vt:lpstr>
      <vt:lpstr>Schema globale</vt:lpstr>
      <vt:lpstr>Schema GAV</vt:lpstr>
      <vt:lpstr>Schema LAV</vt:lpstr>
      <vt:lpstr>Query</vt:lpstr>
      <vt:lpstr>Descrizione query datalog</vt:lpstr>
      <vt:lpstr>Descrizione query in SQL (1)</vt:lpstr>
      <vt:lpstr>Descrizione query in SQL (2)</vt:lpstr>
      <vt:lpstr>Riformulazione query</vt:lpstr>
      <vt:lpstr>Unfolding algorithm</vt:lpstr>
      <vt:lpstr>Bucket algorithm(1)</vt:lpstr>
      <vt:lpstr>Bucket algorithm(1)</vt:lpstr>
      <vt:lpstr>Bucket algorithm(2)</vt:lpstr>
      <vt:lpstr>Diapositiva 28</vt:lpstr>
      <vt:lpstr>Elenco tecnologie utilizzate</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Annalisa</dc:creator>
  <cp:lastModifiedBy>Annalisa</cp:lastModifiedBy>
  <cp:revision>147</cp:revision>
  <dcterms:created xsi:type="dcterms:W3CDTF">2016-01-26T08:33:14Z</dcterms:created>
  <dcterms:modified xsi:type="dcterms:W3CDTF">2016-02-12T08:43:21Z</dcterms:modified>
</cp:coreProperties>
</file>